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5" r:id="rId5"/>
    <p:sldMasterId id="2147483753" r:id="rId6"/>
    <p:sldMasterId id="2147483648" r:id="rId7"/>
    <p:sldMasterId id="2147483685" r:id="rId8"/>
    <p:sldMasterId id="2147483726" r:id="rId9"/>
    <p:sldMasterId id="2147483771" r:id="rId10"/>
  </p:sldMasterIdLst>
  <p:notesMasterIdLst>
    <p:notesMasterId r:id="rId88"/>
  </p:notesMasterIdLst>
  <p:handoutMasterIdLst>
    <p:handoutMasterId r:id="rId89"/>
  </p:handoutMasterIdLst>
  <p:sldIdLst>
    <p:sldId id="317" r:id="rId11"/>
    <p:sldId id="318" r:id="rId12"/>
    <p:sldId id="319" r:id="rId13"/>
    <p:sldId id="320" r:id="rId14"/>
    <p:sldId id="321" r:id="rId15"/>
    <p:sldId id="322" r:id="rId16"/>
    <p:sldId id="323" r:id="rId17"/>
    <p:sldId id="324" r:id="rId18"/>
    <p:sldId id="325" r:id="rId19"/>
    <p:sldId id="333" r:id="rId20"/>
    <p:sldId id="326" r:id="rId21"/>
    <p:sldId id="327" r:id="rId22"/>
    <p:sldId id="329" r:id="rId23"/>
    <p:sldId id="331" r:id="rId24"/>
    <p:sldId id="334" r:id="rId25"/>
    <p:sldId id="335" r:id="rId26"/>
    <p:sldId id="336" r:id="rId27"/>
    <p:sldId id="337" r:id="rId28"/>
    <p:sldId id="338" r:id="rId29"/>
    <p:sldId id="339" r:id="rId30"/>
    <p:sldId id="340" r:id="rId31"/>
    <p:sldId id="341" r:id="rId32"/>
    <p:sldId id="342" r:id="rId33"/>
    <p:sldId id="344" r:id="rId34"/>
    <p:sldId id="343" r:id="rId35"/>
    <p:sldId id="346" r:id="rId36"/>
    <p:sldId id="345" r:id="rId37"/>
    <p:sldId id="348" r:id="rId38"/>
    <p:sldId id="347" r:id="rId39"/>
    <p:sldId id="349" r:id="rId40"/>
    <p:sldId id="350" r:id="rId41"/>
    <p:sldId id="351" r:id="rId42"/>
    <p:sldId id="398" r:id="rId43"/>
    <p:sldId id="352" r:id="rId44"/>
    <p:sldId id="353" r:id="rId45"/>
    <p:sldId id="354" r:id="rId46"/>
    <p:sldId id="399" r:id="rId47"/>
    <p:sldId id="362" r:id="rId48"/>
    <p:sldId id="363" r:id="rId49"/>
    <p:sldId id="364" r:id="rId50"/>
    <p:sldId id="356" r:id="rId51"/>
    <p:sldId id="357" r:id="rId52"/>
    <p:sldId id="358" r:id="rId53"/>
    <p:sldId id="359" r:id="rId54"/>
    <p:sldId id="360" r:id="rId55"/>
    <p:sldId id="376" r:id="rId56"/>
    <p:sldId id="377" r:id="rId57"/>
    <p:sldId id="379" r:id="rId58"/>
    <p:sldId id="365" r:id="rId59"/>
    <p:sldId id="371" r:id="rId60"/>
    <p:sldId id="366" r:id="rId61"/>
    <p:sldId id="367" r:id="rId62"/>
    <p:sldId id="368" r:id="rId63"/>
    <p:sldId id="369" r:id="rId64"/>
    <p:sldId id="370" r:id="rId65"/>
    <p:sldId id="372" r:id="rId66"/>
    <p:sldId id="373" r:id="rId67"/>
    <p:sldId id="374" r:id="rId68"/>
    <p:sldId id="375" r:id="rId69"/>
    <p:sldId id="382" r:id="rId70"/>
    <p:sldId id="380" r:id="rId71"/>
    <p:sldId id="381" r:id="rId72"/>
    <p:sldId id="383" r:id="rId73"/>
    <p:sldId id="384" r:id="rId74"/>
    <p:sldId id="385" r:id="rId75"/>
    <p:sldId id="386" r:id="rId76"/>
    <p:sldId id="387" r:id="rId77"/>
    <p:sldId id="391" r:id="rId78"/>
    <p:sldId id="388" r:id="rId79"/>
    <p:sldId id="389" r:id="rId80"/>
    <p:sldId id="390" r:id="rId81"/>
    <p:sldId id="392" r:id="rId82"/>
    <p:sldId id="393" r:id="rId83"/>
    <p:sldId id="394" r:id="rId84"/>
    <p:sldId id="395" r:id="rId85"/>
    <p:sldId id="396" r:id="rId86"/>
    <p:sldId id="397" r:id="rId87"/>
  </p:sldIdLst>
  <p:sldSz cx="12190413"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6">
          <p15:clr>
            <a:srgbClr val="A4A3A4"/>
          </p15:clr>
        </p15:guide>
        <p15:guide id="2" orient="horz" pos="979">
          <p15:clr>
            <a:srgbClr val="A4A3A4"/>
          </p15:clr>
        </p15:guide>
        <p15:guide id="3" orient="horz" pos="3996">
          <p15:clr>
            <a:srgbClr val="A4A3A4"/>
          </p15:clr>
        </p15:guide>
        <p15:guide id="4" orient="horz" pos="870">
          <p15:clr>
            <a:srgbClr val="A4A3A4"/>
          </p15:clr>
        </p15:guide>
        <p15:guide id="5" orient="horz" pos="3589">
          <p15:clr>
            <a:srgbClr val="A4A3A4"/>
          </p15:clr>
        </p15:guide>
        <p15:guide id="6" pos="4969">
          <p15:clr>
            <a:srgbClr val="A4A3A4"/>
          </p15:clr>
        </p15:guide>
        <p15:guide id="7" pos="349">
          <p15:clr>
            <a:srgbClr val="A4A3A4"/>
          </p15:clr>
        </p15:guide>
        <p15:guide id="8" pos="1440">
          <p15:clr>
            <a:srgbClr val="A4A3A4"/>
          </p15:clr>
        </p15:guide>
        <p15:guide id="9" pos="1538">
          <p15:clr>
            <a:srgbClr val="A4A3A4"/>
          </p15:clr>
        </p15:guide>
        <p15:guide id="10" pos="2616">
          <p15:clr>
            <a:srgbClr val="A4A3A4"/>
          </p15:clr>
        </p15:guide>
        <p15:guide id="11" pos="2712">
          <p15:clr>
            <a:srgbClr val="A4A3A4"/>
          </p15:clr>
        </p15:guide>
        <p15:guide id="12" pos="3798">
          <p15:clr>
            <a:srgbClr val="A4A3A4"/>
          </p15:clr>
        </p15:guide>
        <p15:guide id="13" pos="3888">
          <p15:clr>
            <a:srgbClr val="A4A3A4"/>
          </p15:clr>
        </p15:guide>
        <p15:guide id="14" pos="5058">
          <p15:clr>
            <a:srgbClr val="A4A3A4"/>
          </p15:clr>
        </p15:guide>
        <p15:guide id="15" pos="6162">
          <p15:clr>
            <a:srgbClr val="A4A3A4"/>
          </p15:clr>
        </p15:guide>
        <p15:guide id="16" pos="6246">
          <p15:clr>
            <a:srgbClr val="A4A3A4"/>
          </p15:clr>
        </p15:guide>
        <p15:guide id="17" pos="7333">
          <p15:clr>
            <a:srgbClr val="A4A3A4"/>
          </p15:clr>
        </p15:guide>
        <p15:guide id="1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19F"/>
    <a:srgbClr val="4B3E31"/>
    <a:srgbClr val="141432"/>
    <a:srgbClr val="96B4EB"/>
    <a:srgbClr val="96B4DC"/>
    <a:srgbClr val="C16B82"/>
    <a:srgbClr val="970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4653" autoAdjust="0"/>
  </p:normalViewPr>
  <p:slideViewPr>
    <p:cSldViewPr snapToGrid="0" snapToObjects="1" showGuides="1">
      <p:cViewPr varScale="1">
        <p:scale>
          <a:sx n="56" d="100"/>
          <a:sy n="56" d="100"/>
        </p:scale>
        <p:origin x="1216" y="56"/>
      </p:cViewPr>
      <p:guideLst>
        <p:guide orient="horz" pos="276"/>
        <p:guide orient="horz" pos="979"/>
        <p:guide orient="horz" pos="3996"/>
        <p:guide orient="horz" pos="870"/>
        <p:guide orient="horz" pos="3589"/>
        <p:guide pos="4969"/>
        <p:guide pos="349"/>
        <p:guide pos="1440"/>
        <p:guide pos="1538"/>
        <p:guide pos="2616"/>
        <p:guide pos="2712"/>
        <p:guide pos="3798"/>
        <p:guide pos="3888"/>
        <p:guide pos="5058"/>
        <p:guide pos="6162"/>
        <p:guide pos="6246"/>
        <p:guide pos="7333"/>
        <p:guide/>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4" d="100"/>
          <a:sy n="64" d="100"/>
        </p:scale>
        <p:origin x="-2645"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handoutMaster" Target="handoutMasters/handoutMaster1.xml"/><Relationship Id="rId7" Type="http://schemas.openxmlformats.org/officeDocument/2006/relationships/slideMaster" Target="slideMasters/slideMaster3.xml"/><Relationship Id="rId71" Type="http://schemas.openxmlformats.org/officeDocument/2006/relationships/slide" Target="slides/slide61.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1.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4.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oleObject" Target="file:///C:\Users\adf\Desktop\Kopi%20af%20Jannik_Avlsomkostninger.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'Ark1'!$B$29:$B$30</c:f>
              <c:strCache>
                <c:ptCount val="2"/>
                <c:pt idx="0">
                  <c:v>Growth</c:v>
                </c:pt>
                <c:pt idx="1">
                  <c:v>DNK -Bulls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'Ark1'!$A$31:$A$50</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'Ark1'!$B$31:$B$50</c:f>
              <c:numCache>
                <c:formatCode>General</c:formatCode>
                <c:ptCount val="20"/>
                <c:pt idx="0">
                  <c:v>97.3</c:v>
                </c:pt>
                <c:pt idx="1">
                  <c:v>103.1</c:v>
                </c:pt>
                <c:pt idx="2">
                  <c:v>103.9</c:v>
                </c:pt>
                <c:pt idx="3">
                  <c:v>102.1</c:v>
                </c:pt>
                <c:pt idx="4">
                  <c:v>99.6</c:v>
                </c:pt>
                <c:pt idx="5">
                  <c:v>100.5</c:v>
                </c:pt>
                <c:pt idx="6">
                  <c:v>99.6</c:v>
                </c:pt>
                <c:pt idx="7">
                  <c:v>99.8</c:v>
                </c:pt>
                <c:pt idx="8">
                  <c:v>100.1</c:v>
                </c:pt>
                <c:pt idx="9">
                  <c:v>101.5</c:v>
                </c:pt>
                <c:pt idx="10">
                  <c:v>101.6</c:v>
                </c:pt>
                <c:pt idx="11">
                  <c:v>100.1</c:v>
                </c:pt>
                <c:pt idx="12">
                  <c:v>99.3</c:v>
                </c:pt>
                <c:pt idx="13">
                  <c:v>99.6</c:v>
                </c:pt>
                <c:pt idx="14">
                  <c:v>99.4</c:v>
                </c:pt>
                <c:pt idx="15">
                  <c:v>96.5</c:v>
                </c:pt>
                <c:pt idx="16">
                  <c:v>100.2</c:v>
                </c:pt>
                <c:pt idx="17">
                  <c:v>97.1</c:v>
                </c:pt>
                <c:pt idx="18">
                  <c:v>99.7</c:v>
                </c:pt>
                <c:pt idx="19">
                  <c:v>99.3</c:v>
                </c:pt>
              </c:numCache>
            </c:numRef>
          </c:yVal>
          <c:smooth val="1"/>
          <c:extLst>
            <c:ext xmlns:c16="http://schemas.microsoft.com/office/drawing/2014/chart" uri="{C3380CC4-5D6E-409C-BE32-E72D297353CC}">
              <c16:uniqueId val="{00000000-4856-4D32-A6ED-F4215591A7A6}"/>
            </c:ext>
          </c:extLst>
        </c:ser>
        <c:ser>
          <c:idx val="1"/>
          <c:order val="1"/>
          <c:tx>
            <c:strRef>
              <c:f>'Ark1'!$C$29:$C$30</c:f>
              <c:strCache>
                <c:ptCount val="2"/>
                <c:pt idx="0">
                  <c:v>Growth</c:v>
                </c:pt>
                <c:pt idx="1">
                  <c:v>DNK - Cows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'Ark1'!$A$31:$A$50</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'Ark1'!$C$31:$C$50</c:f>
              <c:numCache>
                <c:formatCode>General</c:formatCode>
                <c:ptCount val="20"/>
                <c:pt idx="0">
                  <c:v>100.3</c:v>
                </c:pt>
                <c:pt idx="1">
                  <c:v>101.6</c:v>
                </c:pt>
                <c:pt idx="2">
                  <c:v>101.8</c:v>
                </c:pt>
                <c:pt idx="3">
                  <c:v>101.4</c:v>
                </c:pt>
                <c:pt idx="4">
                  <c:v>101</c:v>
                </c:pt>
                <c:pt idx="5">
                  <c:v>100.6</c:v>
                </c:pt>
                <c:pt idx="6">
                  <c:v>100.1</c:v>
                </c:pt>
                <c:pt idx="7">
                  <c:v>100.6</c:v>
                </c:pt>
                <c:pt idx="8">
                  <c:v>101.1</c:v>
                </c:pt>
                <c:pt idx="9">
                  <c:v>101.3</c:v>
                </c:pt>
                <c:pt idx="10">
                  <c:v>102.1</c:v>
                </c:pt>
                <c:pt idx="11">
                  <c:v>102</c:v>
                </c:pt>
                <c:pt idx="12">
                  <c:v>101.5</c:v>
                </c:pt>
                <c:pt idx="13">
                  <c:v>100.9</c:v>
                </c:pt>
                <c:pt idx="14">
                  <c:v>101.2</c:v>
                </c:pt>
                <c:pt idx="15">
                  <c:v>99.7</c:v>
                </c:pt>
                <c:pt idx="16">
                  <c:v>99.7</c:v>
                </c:pt>
                <c:pt idx="17">
                  <c:v>99</c:v>
                </c:pt>
                <c:pt idx="18">
                  <c:v>99.3</c:v>
                </c:pt>
                <c:pt idx="19">
                  <c:v>99</c:v>
                </c:pt>
              </c:numCache>
            </c:numRef>
          </c:yVal>
          <c:smooth val="1"/>
          <c:extLst>
            <c:ext xmlns:c16="http://schemas.microsoft.com/office/drawing/2014/chart" uri="{C3380CC4-5D6E-409C-BE32-E72D297353CC}">
              <c16:uniqueId val="{00000001-4856-4D32-A6ED-F4215591A7A6}"/>
            </c:ext>
          </c:extLst>
        </c:ser>
        <c:ser>
          <c:idx val="2"/>
          <c:order val="2"/>
          <c:tx>
            <c:strRef>
              <c:f>'Ark1'!$D$29:$D$30</c:f>
              <c:strCache>
                <c:ptCount val="2"/>
                <c:pt idx="0">
                  <c:v>Yield</c:v>
                </c:pt>
                <c:pt idx="1">
                  <c:v>DNK - Bulls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'Ark1'!$A$31:$A$50</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'Ark1'!$D$31:$D$50</c:f>
              <c:numCache>
                <c:formatCode>General</c:formatCode>
                <c:ptCount val="20"/>
                <c:pt idx="0">
                  <c:v>85.7</c:v>
                </c:pt>
                <c:pt idx="1">
                  <c:v>87.8</c:v>
                </c:pt>
                <c:pt idx="2">
                  <c:v>90.7</c:v>
                </c:pt>
                <c:pt idx="3">
                  <c:v>93.4</c:v>
                </c:pt>
                <c:pt idx="4">
                  <c:v>92.7</c:v>
                </c:pt>
                <c:pt idx="5">
                  <c:v>92.4</c:v>
                </c:pt>
                <c:pt idx="6">
                  <c:v>95.4</c:v>
                </c:pt>
                <c:pt idx="7">
                  <c:v>96.2</c:v>
                </c:pt>
                <c:pt idx="8">
                  <c:v>97.9</c:v>
                </c:pt>
                <c:pt idx="9">
                  <c:v>99.1</c:v>
                </c:pt>
                <c:pt idx="10">
                  <c:v>100.5</c:v>
                </c:pt>
                <c:pt idx="11">
                  <c:v>100.2</c:v>
                </c:pt>
                <c:pt idx="12">
                  <c:v>103.6</c:v>
                </c:pt>
                <c:pt idx="13">
                  <c:v>103.8</c:v>
                </c:pt>
                <c:pt idx="14">
                  <c:v>106.4</c:v>
                </c:pt>
                <c:pt idx="15">
                  <c:v>108.7</c:v>
                </c:pt>
                <c:pt idx="16">
                  <c:v>111.2</c:v>
                </c:pt>
                <c:pt idx="17">
                  <c:v>117</c:v>
                </c:pt>
                <c:pt idx="18">
                  <c:v>121.1</c:v>
                </c:pt>
                <c:pt idx="19">
                  <c:v>122.8</c:v>
                </c:pt>
              </c:numCache>
            </c:numRef>
          </c:yVal>
          <c:smooth val="1"/>
          <c:extLst>
            <c:ext xmlns:c16="http://schemas.microsoft.com/office/drawing/2014/chart" uri="{C3380CC4-5D6E-409C-BE32-E72D297353CC}">
              <c16:uniqueId val="{00000002-4856-4D32-A6ED-F4215591A7A6}"/>
            </c:ext>
          </c:extLst>
        </c:ser>
        <c:ser>
          <c:idx val="3"/>
          <c:order val="3"/>
          <c:tx>
            <c:strRef>
              <c:f>'Ark1'!$E$29:$E$30</c:f>
              <c:strCache>
                <c:ptCount val="2"/>
                <c:pt idx="0">
                  <c:v>Yield</c:v>
                </c:pt>
                <c:pt idx="1">
                  <c:v>DNK - Cows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'Ark1'!$A$31:$A$50</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'Ark1'!$E$31:$E$50</c:f>
              <c:numCache>
                <c:formatCode>General</c:formatCode>
                <c:ptCount val="20"/>
                <c:pt idx="0">
                  <c:v>79.7</c:v>
                </c:pt>
                <c:pt idx="1">
                  <c:v>81.3</c:v>
                </c:pt>
                <c:pt idx="2">
                  <c:v>83.2</c:v>
                </c:pt>
                <c:pt idx="3">
                  <c:v>84.7</c:v>
                </c:pt>
                <c:pt idx="4">
                  <c:v>86.5</c:v>
                </c:pt>
                <c:pt idx="5">
                  <c:v>87.6</c:v>
                </c:pt>
                <c:pt idx="6">
                  <c:v>88.7</c:v>
                </c:pt>
                <c:pt idx="7">
                  <c:v>90.3</c:v>
                </c:pt>
                <c:pt idx="8">
                  <c:v>92.1</c:v>
                </c:pt>
                <c:pt idx="9">
                  <c:v>92.8</c:v>
                </c:pt>
                <c:pt idx="10">
                  <c:v>94.3</c:v>
                </c:pt>
                <c:pt idx="11">
                  <c:v>94.8</c:v>
                </c:pt>
                <c:pt idx="12">
                  <c:v>96.3</c:v>
                </c:pt>
                <c:pt idx="13">
                  <c:v>97.6</c:v>
                </c:pt>
                <c:pt idx="14">
                  <c:v>99</c:v>
                </c:pt>
                <c:pt idx="15">
                  <c:v>100.5</c:v>
                </c:pt>
                <c:pt idx="16">
                  <c:v>100.2</c:v>
                </c:pt>
                <c:pt idx="17">
                  <c:v>103.2</c:v>
                </c:pt>
                <c:pt idx="18">
                  <c:v>105.9</c:v>
                </c:pt>
                <c:pt idx="19">
                  <c:v>108.6</c:v>
                </c:pt>
              </c:numCache>
            </c:numRef>
          </c:yVal>
          <c:smooth val="1"/>
          <c:extLst>
            <c:ext xmlns:c16="http://schemas.microsoft.com/office/drawing/2014/chart" uri="{C3380CC4-5D6E-409C-BE32-E72D297353CC}">
              <c16:uniqueId val="{00000003-4856-4D32-A6ED-F4215591A7A6}"/>
            </c:ext>
          </c:extLst>
        </c:ser>
        <c:dLbls>
          <c:showLegendKey val="0"/>
          <c:showVal val="0"/>
          <c:showCatName val="0"/>
          <c:showSerName val="0"/>
          <c:showPercent val="0"/>
          <c:showBubbleSize val="0"/>
        </c:dLbls>
        <c:axId val="621876024"/>
        <c:axId val="621872416"/>
      </c:scatterChart>
      <c:valAx>
        <c:axId val="621876024"/>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21872416"/>
        <c:crosses val="autoZero"/>
        <c:crossBetween val="midCat"/>
        <c:majorUnit val="1"/>
      </c:valAx>
      <c:valAx>
        <c:axId val="621872416"/>
        <c:scaling>
          <c:orientation val="minMax"/>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21876024"/>
        <c:crosses val="autoZero"/>
        <c:crossBetween val="midCat"/>
        <c:majorUnit val="5"/>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'Ark1'!$C$27:$C$28</c:f>
              <c:strCache>
                <c:ptCount val="2"/>
                <c:pt idx="0">
                  <c:v>Claw health</c:v>
                </c:pt>
                <c:pt idx="1">
                  <c:v>DNK - Cows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'Ark1'!$B$29:$B$48</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'Ark1'!$C$29:$C$48</c:f>
              <c:numCache>
                <c:formatCode>General</c:formatCode>
                <c:ptCount val="20"/>
                <c:pt idx="0">
                  <c:v>96.7</c:v>
                </c:pt>
                <c:pt idx="1">
                  <c:v>95.9</c:v>
                </c:pt>
                <c:pt idx="2">
                  <c:v>95.3</c:v>
                </c:pt>
                <c:pt idx="3">
                  <c:v>95.6</c:v>
                </c:pt>
                <c:pt idx="4">
                  <c:v>94.7</c:v>
                </c:pt>
                <c:pt idx="5">
                  <c:v>93.3</c:v>
                </c:pt>
                <c:pt idx="6">
                  <c:v>95.3</c:v>
                </c:pt>
                <c:pt idx="7">
                  <c:v>95</c:v>
                </c:pt>
                <c:pt idx="8">
                  <c:v>95.3</c:v>
                </c:pt>
                <c:pt idx="9">
                  <c:v>96.5</c:v>
                </c:pt>
                <c:pt idx="10">
                  <c:v>96.7</c:v>
                </c:pt>
                <c:pt idx="11">
                  <c:v>96.5</c:v>
                </c:pt>
                <c:pt idx="12">
                  <c:v>96.8</c:v>
                </c:pt>
                <c:pt idx="13">
                  <c:v>97.8</c:v>
                </c:pt>
                <c:pt idx="14">
                  <c:v>98.2</c:v>
                </c:pt>
                <c:pt idx="15">
                  <c:v>99.2</c:v>
                </c:pt>
                <c:pt idx="16">
                  <c:v>98.8</c:v>
                </c:pt>
                <c:pt idx="17">
                  <c:v>100.1</c:v>
                </c:pt>
                <c:pt idx="18">
                  <c:v>102.1</c:v>
                </c:pt>
                <c:pt idx="19">
                  <c:v>103.7</c:v>
                </c:pt>
              </c:numCache>
            </c:numRef>
          </c:yVal>
          <c:smooth val="1"/>
          <c:extLst>
            <c:ext xmlns:c16="http://schemas.microsoft.com/office/drawing/2014/chart" uri="{C3380CC4-5D6E-409C-BE32-E72D297353CC}">
              <c16:uniqueId val="{00000000-1F29-4BD2-B38F-D936A6CC21FE}"/>
            </c:ext>
          </c:extLst>
        </c:ser>
        <c:ser>
          <c:idx val="1"/>
          <c:order val="1"/>
          <c:tx>
            <c:strRef>
              <c:f>'Ark1'!$D$27:$D$28</c:f>
              <c:strCache>
                <c:ptCount val="2"/>
                <c:pt idx="0">
                  <c:v>General health</c:v>
                </c:pt>
                <c:pt idx="1">
                  <c:v>DNK - Cows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'Ark1'!$B$29:$B$48</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'Ark1'!$D$29:$D$48</c:f>
              <c:numCache>
                <c:formatCode>General</c:formatCode>
                <c:ptCount val="20"/>
                <c:pt idx="0">
                  <c:v>96.8</c:v>
                </c:pt>
                <c:pt idx="1">
                  <c:v>96.1</c:v>
                </c:pt>
                <c:pt idx="2">
                  <c:v>96.8</c:v>
                </c:pt>
                <c:pt idx="3">
                  <c:v>96.6</c:v>
                </c:pt>
                <c:pt idx="4">
                  <c:v>95.1</c:v>
                </c:pt>
                <c:pt idx="5">
                  <c:v>96.7</c:v>
                </c:pt>
                <c:pt idx="6">
                  <c:v>98</c:v>
                </c:pt>
                <c:pt idx="7">
                  <c:v>99.2</c:v>
                </c:pt>
                <c:pt idx="8">
                  <c:v>98.1</c:v>
                </c:pt>
                <c:pt idx="9">
                  <c:v>99.5</c:v>
                </c:pt>
                <c:pt idx="10">
                  <c:v>100.2</c:v>
                </c:pt>
                <c:pt idx="11">
                  <c:v>100.1</c:v>
                </c:pt>
                <c:pt idx="12">
                  <c:v>100.1</c:v>
                </c:pt>
                <c:pt idx="13">
                  <c:v>100.9</c:v>
                </c:pt>
                <c:pt idx="14">
                  <c:v>102.2</c:v>
                </c:pt>
                <c:pt idx="15">
                  <c:v>99.9</c:v>
                </c:pt>
                <c:pt idx="16">
                  <c:v>101.2</c:v>
                </c:pt>
                <c:pt idx="17">
                  <c:v>101</c:v>
                </c:pt>
                <c:pt idx="18">
                  <c:v>102.2</c:v>
                </c:pt>
                <c:pt idx="19">
                  <c:v>103.4</c:v>
                </c:pt>
              </c:numCache>
            </c:numRef>
          </c:yVal>
          <c:smooth val="1"/>
          <c:extLst>
            <c:ext xmlns:c16="http://schemas.microsoft.com/office/drawing/2014/chart" uri="{C3380CC4-5D6E-409C-BE32-E72D297353CC}">
              <c16:uniqueId val="{00000001-1F29-4BD2-B38F-D936A6CC21FE}"/>
            </c:ext>
          </c:extLst>
        </c:ser>
        <c:ser>
          <c:idx val="2"/>
          <c:order val="2"/>
          <c:tx>
            <c:strRef>
              <c:f>'Ark1'!$E$27:$E$28</c:f>
              <c:strCache>
                <c:ptCount val="2"/>
                <c:pt idx="0">
                  <c:v>Udder health</c:v>
                </c:pt>
                <c:pt idx="1">
                  <c:v>DNK - Cows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'Ark1'!$B$29:$B$48</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'Ark1'!$E$29:$E$48</c:f>
              <c:numCache>
                <c:formatCode>General</c:formatCode>
                <c:ptCount val="20"/>
                <c:pt idx="0">
                  <c:v>93.9</c:v>
                </c:pt>
                <c:pt idx="1">
                  <c:v>94.3</c:v>
                </c:pt>
                <c:pt idx="2">
                  <c:v>94.9</c:v>
                </c:pt>
                <c:pt idx="3">
                  <c:v>95</c:v>
                </c:pt>
                <c:pt idx="4">
                  <c:v>96.1</c:v>
                </c:pt>
                <c:pt idx="5">
                  <c:v>97.1</c:v>
                </c:pt>
                <c:pt idx="6">
                  <c:v>97.4</c:v>
                </c:pt>
                <c:pt idx="7">
                  <c:v>97.2</c:v>
                </c:pt>
                <c:pt idx="8">
                  <c:v>96.7</c:v>
                </c:pt>
                <c:pt idx="9">
                  <c:v>96.7</c:v>
                </c:pt>
                <c:pt idx="10">
                  <c:v>97.7</c:v>
                </c:pt>
                <c:pt idx="11">
                  <c:v>97.9</c:v>
                </c:pt>
                <c:pt idx="12">
                  <c:v>99.3</c:v>
                </c:pt>
                <c:pt idx="13">
                  <c:v>99.5</c:v>
                </c:pt>
                <c:pt idx="14">
                  <c:v>99.8</c:v>
                </c:pt>
                <c:pt idx="15">
                  <c:v>99.5</c:v>
                </c:pt>
                <c:pt idx="16">
                  <c:v>99.7</c:v>
                </c:pt>
                <c:pt idx="17">
                  <c:v>99</c:v>
                </c:pt>
                <c:pt idx="18">
                  <c:v>102.2</c:v>
                </c:pt>
                <c:pt idx="19">
                  <c:v>103</c:v>
                </c:pt>
              </c:numCache>
            </c:numRef>
          </c:yVal>
          <c:smooth val="1"/>
          <c:extLst>
            <c:ext xmlns:c16="http://schemas.microsoft.com/office/drawing/2014/chart" uri="{C3380CC4-5D6E-409C-BE32-E72D297353CC}">
              <c16:uniqueId val="{00000002-1F29-4BD2-B38F-D936A6CC21FE}"/>
            </c:ext>
          </c:extLst>
        </c:ser>
        <c:dLbls>
          <c:showLegendKey val="0"/>
          <c:showVal val="0"/>
          <c:showCatName val="0"/>
          <c:showSerName val="0"/>
          <c:showPercent val="0"/>
          <c:showBubbleSize val="0"/>
        </c:dLbls>
        <c:axId val="630664760"/>
        <c:axId val="630665088"/>
      </c:scatterChart>
      <c:valAx>
        <c:axId val="63066476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30665088"/>
        <c:crosses val="autoZero"/>
        <c:crossBetween val="midCat"/>
        <c:majorUnit val="1"/>
      </c:valAx>
      <c:valAx>
        <c:axId val="630665088"/>
        <c:scaling>
          <c:orientation val="minMax"/>
          <c:max val="110"/>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6306647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'Ark1'!$C$27:$C$28</c:f>
              <c:strCache>
                <c:ptCount val="2"/>
                <c:pt idx="0">
                  <c:v>Feet &amp; legs</c:v>
                </c:pt>
                <c:pt idx="1">
                  <c:v>DNK -Cows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'Ark1'!$B$29:$B$48</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'Ark1'!$C$29:$C$48</c:f>
              <c:numCache>
                <c:formatCode>General</c:formatCode>
                <c:ptCount val="20"/>
                <c:pt idx="0">
                  <c:v>96.5</c:v>
                </c:pt>
                <c:pt idx="1">
                  <c:v>96.4</c:v>
                </c:pt>
                <c:pt idx="2">
                  <c:v>98.7</c:v>
                </c:pt>
                <c:pt idx="3">
                  <c:v>98.3</c:v>
                </c:pt>
                <c:pt idx="4">
                  <c:v>98.6</c:v>
                </c:pt>
                <c:pt idx="5">
                  <c:v>98.5</c:v>
                </c:pt>
                <c:pt idx="6">
                  <c:v>99</c:v>
                </c:pt>
                <c:pt idx="7">
                  <c:v>98.9</c:v>
                </c:pt>
                <c:pt idx="8">
                  <c:v>99.4</c:v>
                </c:pt>
                <c:pt idx="9">
                  <c:v>99.7</c:v>
                </c:pt>
                <c:pt idx="10">
                  <c:v>99.6</c:v>
                </c:pt>
                <c:pt idx="11">
                  <c:v>100</c:v>
                </c:pt>
                <c:pt idx="12">
                  <c:v>100</c:v>
                </c:pt>
                <c:pt idx="13">
                  <c:v>101.2</c:v>
                </c:pt>
                <c:pt idx="14">
                  <c:v>99.6</c:v>
                </c:pt>
                <c:pt idx="15">
                  <c:v>101</c:v>
                </c:pt>
                <c:pt idx="16">
                  <c:v>100.2</c:v>
                </c:pt>
                <c:pt idx="17">
                  <c:v>100.4</c:v>
                </c:pt>
                <c:pt idx="18">
                  <c:v>101.9</c:v>
                </c:pt>
                <c:pt idx="19">
                  <c:v>102.1</c:v>
                </c:pt>
              </c:numCache>
            </c:numRef>
          </c:yVal>
          <c:smooth val="1"/>
          <c:extLst>
            <c:ext xmlns:c16="http://schemas.microsoft.com/office/drawing/2014/chart" uri="{C3380CC4-5D6E-409C-BE32-E72D297353CC}">
              <c16:uniqueId val="{00000000-5BB3-4D51-A51B-5EAB48E80D30}"/>
            </c:ext>
          </c:extLst>
        </c:ser>
        <c:ser>
          <c:idx val="1"/>
          <c:order val="1"/>
          <c:tx>
            <c:strRef>
              <c:f>'Ark1'!$D$27:$D$28</c:f>
              <c:strCache>
                <c:ptCount val="2"/>
                <c:pt idx="0">
                  <c:v>Frame</c:v>
                </c:pt>
                <c:pt idx="1">
                  <c:v>DNK -Cows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'Ark1'!$B$29:$B$48</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'Ark1'!$D$29:$D$48</c:f>
              <c:numCache>
                <c:formatCode>General</c:formatCode>
                <c:ptCount val="20"/>
                <c:pt idx="0">
                  <c:v>89.9</c:v>
                </c:pt>
                <c:pt idx="1">
                  <c:v>90.8</c:v>
                </c:pt>
                <c:pt idx="2">
                  <c:v>91.6</c:v>
                </c:pt>
                <c:pt idx="3">
                  <c:v>91.9</c:v>
                </c:pt>
                <c:pt idx="4">
                  <c:v>92.1</c:v>
                </c:pt>
                <c:pt idx="5">
                  <c:v>94.2</c:v>
                </c:pt>
                <c:pt idx="6">
                  <c:v>95</c:v>
                </c:pt>
                <c:pt idx="7">
                  <c:v>95.5</c:v>
                </c:pt>
                <c:pt idx="8">
                  <c:v>95.1</c:v>
                </c:pt>
                <c:pt idx="9">
                  <c:v>96.3</c:v>
                </c:pt>
                <c:pt idx="10">
                  <c:v>96.4</c:v>
                </c:pt>
                <c:pt idx="11">
                  <c:v>96.3</c:v>
                </c:pt>
                <c:pt idx="12">
                  <c:v>96.2</c:v>
                </c:pt>
                <c:pt idx="13">
                  <c:v>98.6</c:v>
                </c:pt>
                <c:pt idx="14">
                  <c:v>99.2</c:v>
                </c:pt>
                <c:pt idx="15">
                  <c:v>100.1</c:v>
                </c:pt>
                <c:pt idx="16">
                  <c:v>101.3</c:v>
                </c:pt>
                <c:pt idx="17">
                  <c:v>102.8</c:v>
                </c:pt>
                <c:pt idx="18">
                  <c:v>103.8</c:v>
                </c:pt>
                <c:pt idx="19">
                  <c:v>104.6</c:v>
                </c:pt>
              </c:numCache>
            </c:numRef>
          </c:yVal>
          <c:smooth val="1"/>
          <c:extLst>
            <c:ext xmlns:c16="http://schemas.microsoft.com/office/drawing/2014/chart" uri="{C3380CC4-5D6E-409C-BE32-E72D297353CC}">
              <c16:uniqueId val="{00000001-5BB3-4D51-A51B-5EAB48E80D30}"/>
            </c:ext>
          </c:extLst>
        </c:ser>
        <c:ser>
          <c:idx val="2"/>
          <c:order val="2"/>
          <c:tx>
            <c:strRef>
              <c:f>'Ark1'!$E$27:$E$28</c:f>
              <c:strCache>
                <c:ptCount val="2"/>
                <c:pt idx="0">
                  <c:v>Udder</c:v>
                </c:pt>
                <c:pt idx="1">
                  <c:v>DNK -Cows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'Ark1'!$B$29:$B$48</c:f>
              <c:numCache>
                <c:formatCode>General</c:formatCod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numCache>
            </c:numRef>
          </c:xVal>
          <c:yVal>
            <c:numRef>
              <c:f>'Ark1'!$E$29:$E$48</c:f>
              <c:numCache>
                <c:formatCode>General</c:formatCode>
                <c:ptCount val="20"/>
                <c:pt idx="0">
                  <c:v>83.7</c:v>
                </c:pt>
                <c:pt idx="1">
                  <c:v>84.9</c:v>
                </c:pt>
                <c:pt idx="2">
                  <c:v>85.2</c:v>
                </c:pt>
                <c:pt idx="3">
                  <c:v>87.4</c:v>
                </c:pt>
                <c:pt idx="4">
                  <c:v>88</c:v>
                </c:pt>
                <c:pt idx="5">
                  <c:v>89.4</c:v>
                </c:pt>
                <c:pt idx="6">
                  <c:v>90.4</c:v>
                </c:pt>
                <c:pt idx="7">
                  <c:v>91.4</c:v>
                </c:pt>
                <c:pt idx="8">
                  <c:v>92</c:v>
                </c:pt>
                <c:pt idx="9">
                  <c:v>93.8</c:v>
                </c:pt>
                <c:pt idx="10">
                  <c:v>94.6</c:v>
                </c:pt>
                <c:pt idx="11">
                  <c:v>95.8</c:v>
                </c:pt>
                <c:pt idx="12">
                  <c:v>95.8</c:v>
                </c:pt>
                <c:pt idx="13">
                  <c:v>97.3</c:v>
                </c:pt>
                <c:pt idx="14">
                  <c:v>97.8</c:v>
                </c:pt>
                <c:pt idx="15">
                  <c:v>101.8</c:v>
                </c:pt>
                <c:pt idx="16">
                  <c:v>101.7</c:v>
                </c:pt>
                <c:pt idx="17">
                  <c:v>103.2</c:v>
                </c:pt>
                <c:pt idx="18">
                  <c:v>104.2</c:v>
                </c:pt>
                <c:pt idx="19">
                  <c:v>106.7</c:v>
                </c:pt>
              </c:numCache>
            </c:numRef>
          </c:yVal>
          <c:smooth val="1"/>
          <c:extLst>
            <c:ext xmlns:c16="http://schemas.microsoft.com/office/drawing/2014/chart" uri="{C3380CC4-5D6E-409C-BE32-E72D297353CC}">
              <c16:uniqueId val="{00000002-5BB3-4D51-A51B-5EAB48E80D30}"/>
            </c:ext>
          </c:extLst>
        </c:ser>
        <c:dLbls>
          <c:showLegendKey val="0"/>
          <c:showVal val="0"/>
          <c:showCatName val="0"/>
          <c:showSerName val="0"/>
          <c:showPercent val="0"/>
          <c:showBubbleSize val="0"/>
        </c:dLbls>
        <c:axId val="704979560"/>
        <c:axId val="704976936"/>
      </c:scatterChart>
      <c:valAx>
        <c:axId val="70497956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704976936"/>
        <c:crosses val="autoZero"/>
        <c:crossBetween val="midCat"/>
        <c:majorUnit val="1"/>
      </c:valAx>
      <c:valAx>
        <c:axId val="704976936"/>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704979560"/>
        <c:crosses val="autoZero"/>
        <c:crossBetween val="midCat"/>
        <c:maj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8575">
              <a:noFill/>
            </a:ln>
          </c:spPr>
          <c:trendline>
            <c:trendlineType val="linear"/>
            <c:dispRSqr val="0"/>
            <c:dispEq val="0"/>
          </c:trendline>
          <c:xVal>
            <c:numRef>
              <c:f>'Jannik_Avlsomkostninger (2)'!$E$1:$E$75</c:f>
              <c:numCache>
                <c:formatCode>General</c:formatCode>
                <c:ptCount val="75"/>
                <c:pt idx="0">
                  <c:v>6.6</c:v>
                </c:pt>
                <c:pt idx="1">
                  <c:v>1.8</c:v>
                </c:pt>
                <c:pt idx="2">
                  <c:v>-2.1</c:v>
                </c:pt>
                <c:pt idx="3">
                  <c:v>5.2</c:v>
                </c:pt>
                <c:pt idx="4">
                  <c:v>2.9</c:v>
                </c:pt>
                <c:pt idx="5">
                  <c:v>3.8</c:v>
                </c:pt>
                <c:pt idx="6">
                  <c:v>5</c:v>
                </c:pt>
                <c:pt idx="7">
                  <c:v>6.1</c:v>
                </c:pt>
                <c:pt idx="8">
                  <c:v>1.4</c:v>
                </c:pt>
                <c:pt idx="9">
                  <c:v>0.7000000000000004</c:v>
                </c:pt>
                <c:pt idx="10">
                  <c:v>4.5</c:v>
                </c:pt>
                <c:pt idx="11">
                  <c:v>2.7</c:v>
                </c:pt>
                <c:pt idx="12">
                  <c:v>2</c:v>
                </c:pt>
                <c:pt idx="13">
                  <c:v>5.3</c:v>
                </c:pt>
                <c:pt idx="14">
                  <c:v>2.4</c:v>
                </c:pt>
                <c:pt idx="15">
                  <c:v>8.6</c:v>
                </c:pt>
                <c:pt idx="16">
                  <c:v>4.5</c:v>
                </c:pt>
                <c:pt idx="17">
                  <c:v>2.9</c:v>
                </c:pt>
                <c:pt idx="18">
                  <c:v>5.7</c:v>
                </c:pt>
                <c:pt idx="19">
                  <c:v>3.8</c:v>
                </c:pt>
                <c:pt idx="20">
                  <c:v>5.9</c:v>
                </c:pt>
                <c:pt idx="21">
                  <c:v>2.1</c:v>
                </c:pt>
                <c:pt idx="22">
                  <c:v>5.5</c:v>
                </c:pt>
                <c:pt idx="23">
                  <c:v>3.6</c:v>
                </c:pt>
                <c:pt idx="24">
                  <c:v>-1.4</c:v>
                </c:pt>
                <c:pt idx="25">
                  <c:v>2.9</c:v>
                </c:pt>
                <c:pt idx="26">
                  <c:v>5.5</c:v>
                </c:pt>
                <c:pt idx="27">
                  <c:v>2.9</c:v>
                </c:pt>
                <c:pt idx="28">
                  <c:v>6.8</c:v>
                </c:pt>
                <c:pt idx="29">
                  <c:v>4.9000000000000004</c:v>
                </c:pt>
                <c:pt idx="30">
                  <c:v>3.5</c:v>
                </c:pt>
                <c:pt idx="31">
                  <c:v>6.3</c:v>
                </c:pt>
                <c:pt idx="32">
                  <c:v>3.5</c:v>
                </c:pt>
                <c:pt idx="33">
                  <c:v>5.9</c:v>
                </c:pt>
                <c:pt idx="34">
                  <c:v>0</c:v>
                </c:pt>
                <c:pt idx="35">
                  <c:v>3.8</c:v>
                </c:pt>
                <c:pt idx="36">
                  <c:v>5.3</c:v>
                </c:pt>
                <c:pt idx="37">
                  <c:v>7</c:v>
                </c:pt>
                <c:pt idx="38">
                  <c:v>-2.2999999999999998</c:v>
                </c:pt>
                <c:pt idx="39">
                  <c:v>3.1</c:v>
                </c:pt>
                <c:pt idx="40">
                  <c:v>2.9</c:v>
                </c:pt>
                <c:pt idx="41">
                  <c:v>4.5</c:v>
                </c:pt>
                <c:pt idx="42">
                  <c:v>6.4</c:v>
                </c:pt>
                <c:pt idx="43">
                  <c:v>6.3</c:v>
                </c:pt>
                <c:pt idx="44">
                  <c:v>4.5999999999999996</c:v>
                </c:pt>
                <c:pt idx="45">
                  <c:v>3.2</c:v>
                </c:pt>
                <c:pt idx="46">
                  <c:v>2.2000000000000002</c:v>
                </c:pt>
                <c:pt idx="47">
                  <c:v>7</c:v>
                </c:pt>
                <c:pt idx="48">
                  <c:v>0.4</c:v>
                </c:pt>
                <c:pt idx="49">
                  <c:v>4.5999999999999996</c:v>
                </c:pt>
                <c:pt idx="50">
                  <c:v>4.3</c:v>
                </c:pt>
                <c:pt idx="51">
                  <c:v>4.5999999999999996</c:v>
                </c:pt>
                <c:pt idx="52">
                  <c:v>3.3</c:v>
                </c:pt>
                <c:pt idx="53">
                  <c:v>4.5</c:v>
                </c:pt>
                <c:pt idx="54">
                  <c:v>6.3</c:v>
                </c:pt>
                <c:pt idx="55">
                  <c:v>4.5999999999999996</c:v>
                </c:pt>
                <c:pt idx="56">
                  <c:v>3.3</c:v>
                </c:pt>
                <c:pt idx="57">
                  <c:v>2.7</c:v>
                </c:pt>
                <c:pt idx="58">
                  <c:v>3.1</c:v>
                </c:pt>
                <c:pt idx="59">
                  <c:v>4</c:v>
                </c:pt>
                <c:pt idx="60">
                  <c:v>4.7</c:v>
                </c:pt>
                <c:pt idx="61">
                  <c:v>4.4000000000000004</c:v>
                </c:pt>
                <c:pt idx="62">
                  <c:v>4.0999999999999996</c:v>
                </c:pt>
                <c:pt idx="63">
                  <c:v>5.4</c:v>
                </c:pt>
                <c:pt idx="64">
                  <c:v>6.1</c:v>
                </c:pt>
                <c:pt idx="65">
                  <c:v>4.0999999999999996</c:v>
                </c:pt>
                <c:pt idx="66">
                  <c:v>5.4</c:v>
                </c:pt>
                <c:pt idx="67">
                  <c:v>7.2</c:v>
                </c:pt>
                <c:pt idx="68">
                  <c:v>1.8</c:v>
                </c:pt>
                <c:pt idx="69">
                  <c:v>7</c:v>
                </c:pt>
                <c:pt idx="70">
                  <c:v>7.2</c:v>
                </c:pt>
                <c:pt idx="71">
                  <c:v>6.9</c:v>
                </c:pt>
                <c:pt idx="72">
                  <c:v>6</c:v>
                </c:pt>
                <c:pt idx="73">
                  <c:v>6</c:v>
                </c:pt>
                <c:pt idx="74">
                  <c:v>4.5</c:v>
                </c:pt>
              </c:numCache>
            </c:numRef>
          </c:xVal>
          <c:yVal>
            <c:numRef>
              <c:f>'Jannik_Avlsomkostninger (2)'!$C$1:$C$75</c:f>
              <c:numCache>
                <c:formatCode>General</c:formatCode>
                <c:ptCount val="75"/>
                <c:pt idx="0">
                  <c:v>14718.56334181931</c:v>
                </c:pt>
                <c:pt idx="1">
                  <c:v>15288.218071998606</c:v>
                </c:pt>
                <c:pt idx="2">
                  <c:v>9722.7716442940891</c:v>
                </c:pt>
                <c:pt idx="3">
                  <c:v>12951.909746078099</c:v>
                </c:pt>
                <c:pt idx="4">
                  <c:v>9107.398654100647</c:v>
                </c:pt>
                <c:pt idx="5">
                  <c:v>11956.641201326815</c:v>
                </c:pt>
                <c:pt idx="6">
                  <c:v>14673.256016943991</c:v>
                </c:pt>
                <c:pt idx="7">
                  <c:v>11189.524049476608</c:v>
                </c:pt>
                <c:pt idx="8">
                  <c:v>10466.000919767288</c:v>
                </c:pt>
                <c:pt idx="9">
                  <c:v>8201.0028749229004</c:v>
                </c:pt>
                <c:pt idx="10">
                  <c:v>13251.523961632707</c:v>
                </c:pt>
                <c:pt idx="11">
                  <c:v>5724.3253377002402</c:v>
                </c:pt>
                <c:pt idx="12">
                  <c:v>11985.587829837001</c:v>
                </c:pt>
                <c:pt idx="13">
                  <c:v>12435.597239466701</c:v>
                </c:pt>
                <c:pt idx="14">
                  <c:v>12643.868590543487</c:v>
                </c:pt>
                <c:pt idx="15">
                  <c:v>11904.390499663987</c:v>
                </c:pt>
                <c:pt idx="16">
                  <c:v>18425.466683395705</c:v>
                </c:pt>
                <c:pt idx="17">
                  <c:v>12996.808723737091</c:v>
                </c:pt>
                <c:pt idx="18">
                  <c:v>11704.389061350699</c:v>
                </c:pt>
                <c:pt idx="19">
                  <c:v>11606.4722386065</c:v>
                </c:pt>
                <c:pt idx="20">
                  <c:v>13680.896535598191</c:v>
                </c:pt>
                <c:pt idx="21">
                  <c:v>13447.103117725404</c:v>
                </c:pt>
                <c:pt idx="22">
                  <c:v>9106.6224604361378</c:v>
                </c:pt>
                <c:pt idx="23">
                  <c:v>8569.862171034405</c:v>
                </c:pt>
                <c:pt idx="24">
                  <c:v>11149.191397683693</c:v>
                </c:pt>
                <c:pt idx="25">
                  <c:v>11956.28427157891</c:v>
                </c:pt>
                <c:pt idx="26">
                  <c:v>14877.4091469383</c:v>
                </c:pt>
                <c:pt idx="27">
                  <c:v>12004.501395818204</c:v>
                </c:pt>
                <c:pt idx="28">
                  <c:v>12024.20385173931</c:v>
                </c:pt>
                <c:pt idx="29">
                  <c:v>11846.74684351951</c:v>
                </c:pt>
                <c:pt idx="30">
                  <c:v>11698.207197088401</c:v>
                </c:pt>
                <c:pt idx="31">
                  <c:v>11295.8338353813</c:v>
                </c:pt>
                <c:pt idx="32">
                  <c:v>9758.0366407575493</c:v>
                </c:pt>
                <c:pt idx="33">
                  <c:v>11505.53177403661</c:v>
                </c:pt>
                <c:pt idx="34">
                  <c:v>15910.0085887434</c:v>
                </c:pt>
                <c:pt idx="35">
                  <c:v>15702.957326589989</c:v>
                </c:pt>
                <c:pt idx="36">
                  <c:v>15168.624926488492</c:v>
                </c:pt>
                <c:pt idx="37">
                  <c:v>15763.118342108108</c:v>
                </c:pt>
                <c:pt idx="38">
                  <c:v>10894.142155053507</c:v>
                </c:pt>
                <c:pt idx="39">
                  <c:v>10703.105700755204</c:v>
                </c:pt>
                <c:pt idx="40">
                  <c:v>8332.2594605160484</c:v>
                </c:pt>
                <c:pt idx="41">
                  <c:v>11427.709897195007</c:v>
                </c:pt>
                <c:pt idx="42">
                  <c:v>11957.541419813308</c:v>
                </c:pt>
                <c:pt idx="43">
                  <c:v>8749.91012701609</c:v>
                </c:pt>
                <c:pt idx="44">
                  <c:v>13467.340066921102</c:v>
                </c:pt>
                <c:pt idx="45">
                  <c:v>11171.731267958012</c:v>
                </c:pt>
                <c:pt idx="46">
                  <c:v>11371.3255435025</c:v>
                </c:pt>
                <c:pt idx="47">
                  <c:v>13080.694278865614</c:v>
                </c:pt>
                <c:pt idx="48">
                  <c:v>11459.748167753607</c:v>
                </c:pt>
                <c:pt idx="49">
                  <c:v>9452.1480634721192</c:v>
                </c:pt>
                <c:pt idx="50">
                  <c:v>11039.640437293807</c:v>
                </c:pt>
                <c:pt idx="51">
                  <c:v>12794.362773247989</c:v>
                </c:pt>
                <c:pt idx="52">
                  <c:v>8425.2882358852894</c:v>
                </c:pt>
                <c:pt idx="53">
                  <c:v>11656.399874601593</c:v>
                </c:pt>
                <c:pt idx="54">
                  <c:v>14888.042126837807</c:v>
                </c:pt>
                <c:pt idx="55">
                  <c:v>15373.1391594298</c:v>
                </c:pt>
                <c:pt idx="56">
                  <c:v>11381.709873171507</c:v>
                </c:pt>
                <c:pt idx="57">
                  <c:v>13025.743135854307</c:v>
                </c:pt>
                <c:pt idx="58">
                  <c:v>9345.1053452025099</c:v>
                </c:pt>
                <c:pt idx="59">
                  <c:v>13272.798508173008</c:v>
                </c:pt>
                <c:pt idx="60">
                  <c:v>11863.801074499692</c:v>
                </c:pt>
                <c:pt idx="61">
                  <c:v>13936.630107642604</c:v>
                </c:pt>
                <c:pt idx="62">
                  <c:v>12086.9837026976</c:v>
                </c:pt>
                <c:pt idx="63">
                  <c:v>12652.634777191517</c:v>
                </c:pt>
                <c:pt idx="64">
                  <c:v>13919.549208958108</c:v>
                </c:pt>
                <c:pt idx="65">
                  <c:v>12032.6650625573</c:v>
                </c:pt>
                <c:pt idx="66">
                  <c:v>13928.300697496992</c:v>
                </c:pt>
                <c:pt idx="67">
                  <c:v>10238.013608581499</c:v>
                </c:pt>
                <c:pt idx="68">
                  <c:v>8409.2439042302194</c:v>
                </c:pt>
                <c:pt idx="69">
                  <c:v>13593.031372533707</c:v>
                </c:pt>
                <c:pt idx="70">
                  <c:v>12921.133787072915</c:v>
                </c:pt>
                <c:pt idx="71">
                  <c:v>12237.333082751808</c:v>
                </c:pt>
                <c:pt idx="72">
                  <c:v>9379.7534714904195</c:v>
                </c:pt>
                <c:pt idx="73">
                  <c:v>10173.796869531399</c:v>
                </c:pt>
                <c:pt idx="74">
                  <c:v>11363.193412163208</c:v>
                </c:pt>
              </c:numCache>
            </c:numRef>
          </c:yVal>
          <c:smooth val="0"/>
          <c:extLst>
            <c:ext xmlns:c16="http://schemas.microsoft.com/office/drawing/2014/chart" uri="{C3380CC4-5D6E-409C-BE32-E72D297353CC}">
              <c16:uniqueId val="{00000001-445B-4290-99AD-0EFAC3AC6050}"/>
            </c:ext>
          </c:extLst>
        </c:ser>
        <c:dLbls>
          <c:showLegendKey val="0"/>
          <c:showVal val="0"/>
          <c:showCatName val="0"/>
          <c:showSerName val="0"/>
          <c:showPercent val="0"/>
          <c:showBubbleSize val="0"/>
        </c:dLbls>
        <c:axId val="87243776"/>
        <c:axId val="103404672"/>
      </c:scatterChart>
      <c:valAx>
        <c:axId val="87243776"/>
        <c:scaling>
          <c:orientation val="minMax"/>
        </c:scaling>
        <c:delete val="0"/>
        <c:axPos val="b"/>
        <c:title>
          <c:tx>
            <c:rich>
              <a:bodyPr/>
              <a:lstStyle/>
              <a:p>
                <a:pPr>
                  <a:defRPr/>
                </a:pPr>
                <a:r>
                  <a:rPr lang="en-US"/>
                  <a:t>Gennemsnitligt NTM</a:t>
                </a:r>
              </a:p>
            </c:rich>
          </c:tx>
          <c:overlay val="0"/>
        </c:title>
        <c:numFmt formatCode="General" sourceLinked="1"/>
        <c:majorTickMark val="none"/>
        <c:minorTickMark val="none"/>
        <c:tickLblPos val="nextTo"/>
        <c:crossAx val="103404672"/>
        <c:crossesAt val="-10"/>
        <c:crossBetween val="midCat"/>
      </c:valAx>
      <c:valAx>
        <c:axId val="103404672"/>
        <c:scaling>
          <c:orientation val="minMax"/>
        </c:scaling>
        <c:delete val="0"/>
        <c:axPos val="l"/>
        <c:majorGridlines/>
        <c:title>
          <c:tx>
            <c:rich>
              <a:bodyPr/>
              <a:lstStyle/>
              <a:p>
                <a:pPr>
                  <a:defRPr/>
                </a:pPr>
                <a:r>
                  <a:rPr lang="en-US"/>
                  <a:t>DB (kr)</a:t>
                </a:r>
              </a:p>
            </c:rich>
          </c:tx>
          <c:overlay val="0"/>
        </c:title>
        <c:numFmt formatCode="General" sourceLinked="1"/>
        <c:majorTickMark val="none"/>
        <c:minorTickMark val="none"/>
        <c:tickLblPos val="nextTo"/>
        <c:crossAx val="87243776"/>
        <c:crossesAt val="-10"/>
        <c:crossBetween val="midCat"/>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0A636B-339A-4D26-BD9F-0743507A8BA5}" type="datetimeFigureOut">
              <a:rPr lang="en-GB" smtClean="0"/>
              <a:t>22/03/2022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0D4793D-0B98-4CFE-808E-33B35F5DF59D}" type="slidenum">
              <a:rPr lang="en-GB" smtClean="0"/>
              <a:t>‹nr.›</a:t>
            </a:fld>
            <a:endParaRPr lang="en-GB"/>
          </a:p>
        </p:txBody>
      </p:sp>
    </p:spTree>
    <p:extLst>
      <p:ext uri="{BB962C8B-B14F-4D97-AF65-F5344CB8AC3E}">
        <p14:creationId xmlns:p14="http://schemas.microsoft.com/office/powerpoint/2010/main" val="1745669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909004-5A13-4E89-9C6B-5A51303EFF0C}" type="datetimeFigureOut">
              <a:rPr lang="en-GB" smtClean="0"/>
              <a:t>22/03/2022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51D94-5711-4DB0-8CD6-B7C0F68C992F}" type="slidenum">
              <a:rPr lang="en-GB" smtClean="0"/>
              <a:t>‹nr.›</a:t>
            </a:fld>
            <a:endParaRPr lang="en-GB"/>
          </a:p>
        </p:txBody>
      </p:sp>
    </p:spTree>
    <p:extLst>
      <p:ext uri="{BB962C8B-B14F-4D97-AF65-F5344CB8AC3E}">
        <p14:creationId xmlns:p14="http://schemas.microsoft.com/office/powerpoint/2010/main" val="33865453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Et indledende spørgsmål til diskussion for at starte med noget eleverne kender fra deres hverdag.</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a:t>
            </a:fld>
            <a:endParaRPr lang="en-GB"/>
          </a:p>
        </p:txBody>
      </p:sp>
    </p:spTree>
    <p:extLst>
      <p:ext uri="{BB962C8B-B14F-4D97-AF65-F5344CB8AC3E}">
        <p14:creationId xmlns:p14="http://schemas.microsoft.com/office/powerpoint/2010/main" val="325996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Der er en forskel i NTM mellem tyrene og køerne på 5-8 NTM enheder. Her er forskellen illustreret, samt at dyrene genetisk set bliver bedre med årene.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13</a:t>
            </a:fld>
            <a:endParaRPr lang="en-GB"/>
          </a:p>
        </p:txBody>
      </p:sp>
    </p:spTree>
    <p:extLst>
      <p:ext uri="{BB962C8B-B14F-4D97-AF65-F5344CB8AC3E}">
        <p14:creationId xmlns:p14="http://schemas.microsoft.com/office/powerpoint/2010/main" val="197435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Spørg evt. eleverne hvilke egenskaber de mener er økonomisk vigtige. Brug illustrationen til at vise at alle de egenskaber samles på en fælles kvægdatabase.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14</a:t>
            </a:fld>
            <a:endParaRPr lang="en-GB"/>
          </a:p>
        </p:txBody>
      </p:sp>
    </p:spTree>
    <p:extLst>
      <p:ext uri="{BB962C8B-B14F-4D97-AF65-F5344CB8AC3E}">
        <p14:creationId xmlns:p14="http://schemas.microsoft.com/office/powerpoint/2010/main" val="136424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Kvantitative egenskaber:</a:t>
            </a:r>
          </a:p>
          <a:p>
            <a:r>
              <a:rPr lang="da-DK" altLang="da-DK" dirty="0"/>
              <a:t>Figuren viser nedarvning af en egenskab styret af flere gener (nederste illustration). Hver kønscelle fra koen kan parres med en kønscelle fra tyren hvilket giver udfaldene set nederst i figuren. </a:t>
            </a:r>
          </a:p>
          <a:p>
            <a:r>
              <a:rPr lang="da-DK" altLang="da-DK" dirty="0"/>
              <a:t>Figuren viser fordelingen af afkommets avlsværdital for proteinydelse, som er normalfordelt. Som det fremgår af figuren vil størstedelen af afkommet få gennemsnittet af forældrenes avlsværdi (10.750 kg mælk) . Det er lige sandsynligt at afkommet giver mere eller mindre mælk.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16</a:t>
            </a:fld>
            <a:endParaRPr lang="en-GB"/>
          </a:p>
        </p:txBody>
      </p:sp>
    </p:spTree>
    <p:extLst>
      <p:ext uri="{BB962C8B-B14F-4D97-AF65-F5344CB8AC3E}">
        <p14:creationId xmlns:p14="http://schemas.microsoft.com/office/powerpoint/2010/main" val="4038082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Her kan man se hvilke egenskaber der er lagt vægt på i avlen. Udviklingen for vækst egenskaber er forholdsvis konstant (altså ingen genetisk forbedring), mens ydelse er steget. Avl efter ydelse er altså vigtigere end vækst hos Dansk Holstein.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19</a:t>
            </a:fld>
            <a:endParaRPr lang="en-GB"/>
          </a:p>
        </p:txBody>
      </p:sp>
    </p:spTree>
    <p:extLst>
      <p:ext uri="{BB962C8B-B14F-4D97-AF65-F5344CB8AC3E}">
        <p14:creationId xmlns:p14="http://schemas.microsoft.com/office/powerpoint/2010/main" val="160056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Data til yversundhed kommer hovedsageligt fra dyrlægernes indberetninger af </a:t>
            </a:r>
            <a:r>
              <a:rPr lang="da-DK" altLang="da-DK" dirty="0" err="1"/>
              <a:t>mastitisbehandlinger</a:t>
            </a:r>
            <a:r>
              <a:rPr lang="da-DK" altLang="da-DK" dirty="0"/>
              <a:t>, celletal fra ydelseskontrollen samt eksteriørvurdering af </a:t>
            </a:r>
            <a:r>
              <a:rPr lang="da-DK" altLang="da-DK" dirty="0" err="1"/>
              <a:t>foryvertilhæftning</a:t>
            </a:r>
            <a:r>
              <a:rPr lang="da-DK" altLang="da-DK" dirty="0"/>
              <a:t> og yverdybde. </a:t>
            </a:r>
          </a:p>
          <a:p>
            <a:endParaRPr lang="da-DK" altLang="da-DK" dirty="0"/>
          </a:p>
          <a:p>
            <a:r>
              <a:rPr lang="da-DK" altLang="da-DK" dirty="0"/>
              <a:t>Data til generel sundhed kommer hovedsageligt fra indberetninger af veterinære behandlinger. Derudover er der i Danmark også målinger af BHB og acetone i mælken.</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20</a:t>
            </a:fld>
            <a:endParaRPr lang="en-GB"/>
          </a:p>
        </p:txBody>
      </p:sp>
    </p:spTree>
    <p:extLst>
      <p:ext uri="{BB962C8B-B14F-4D97-AF65-F5344CB8AC3E}">
        <p14:creationId xmlns:p14="http://schemas.microsoft.com/office/powerpoint/2010/main" val="82337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Klovsundhed baseres på registreringer fra klovbeskæreren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21</a:t>
            </a:fld>
            <a:endParaRPr lang="en-GB"/>
          </a:p>
        </p:txBody>
      </p:sp>
    </p:spTree>
    <p:extLst>
      <p:ext uri="{BB962C8B-B14F-4D97-AF65-F5344CB8AC3E}">
        <p14:creationId xmlns:p14="http://schemas.microsoft.com/office/powerpoint/2010/main" val="4063787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24</a:t>
            </a:fld>
            <a:endParaRPr lang="en-GB"/>
          </a:p>
        </p:txBody>
      </p:sp>
    </p:spTree>
    <p:extLst>
      <p:ext uri="{BB962C8B-B14F-4D97-AF65-F5344CB8AC3E}">
        <p14:creationId xmlns:p14="http://schemas.microsoft.com/office/powerpoint/2010/main" val="158967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Læg mærke til forholdsvis konstant udvikling indtil 2008, herefter stor fremgang i sundhedsegenskaber. I 2008 blev NTM indført (Klovsundhed blev først inkluderet i 2011)</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25</a:t>
            </a:fld>
            <a:endParaRPr lang="en-GB"/>
          </a:p>
        </p:txBody>
      </p:sp>
    </p:spTree>
    <p:extLst>
      <p:ext uri="{BB962C8B-B14F-4D97-AF65-F5344CB8AC3E}">
        <p14:creationId xmlns:p14="http://schemas.microsoft.com/office/powerpoint/2010/main" val="403319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Eksempler på nogle af eksteriøregenskaberne.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26</a:t>
            </a:fld>
            <a:endParaRPr lang="en-GB"/>
          </a:p>
        </p:txBody>
      </p:sp>
    </p:spTree>
    <p:extLst>
      <p:ext uri="{BB962C8B-B14F-4D97-AF65-F5344CB8AC3E}">
        <p14:creationId xmlns:p14="http://schemas.microsoft.com/office/powerpoint/2010/main" val="158027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Alle data kommer fra afkomsinspektørenes vurdering af dyrene.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27</a:t>
            </a:fld>
            <a:endParaRPr lang="en-GB"/>
          </a:p>
        </p:txBody>
      </p:sp>
    </p:spTree>
    <p:extLst>
      <p:ext uri="{BB962C8B-B14F-4D97-AF65-F5344CB8AC3E}">
        <p14:creationId xmlns:p14="http://schemas.microsoft.com/office/powerpoint/2010/main" val="75143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Hvordan vil eleverne gerne have, at deres køer skal være?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3</a:t>
            </a:fld>
            <a:endParaRPr lang="en-GB"/>
          </a:p>
        </p:txBody>
      </p:sp>
    </p:spTree>
    <p:extLst>
      <p:ext uri="{BB962C8B-B14F-4D97-AF65-F5344CB8AC3E}">
        <p14:creationId xmlns:p14="http://schemas.microsoft.com/office/powerpoint/2010/main" val="327385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Alle data kommer fra afkomsinspektørenes vurdering af dyrene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28</a:t>
            </a:fld>
            <a:endParaRPr lang="en-GB"/>
          </a:p>
        </p:txBody>
      </p:sp>
    </p:spTree>
    <p:extLst>
      <p:ext uri="{BB962C8B-B14F-4D97-AF65-F5344CB8AC3E}">
        <p14:creationId xmlns:p14="http://schemas.microsoft.com/office/powerpoint/2010/main" val="3491671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Data til malketid stammer enten fra automatiske målinger af malketiden i forbindelse med ydelseskontrollen (objektivt mål) eller fra landmandens egen vurdering (subjektivt mål).</a:t>
            </a:r>
          </a:p>
          <a:p>
            <a:endParaRPr lang="da-DK" altLang="da-DK" dirty="0"/>
          </a:p>
          <a:p>
            <a:r>
              <a:rPr lang="da-DK" altLang="da-DK" dirty="0"/>
              <a:t>Data til temperament kommer fra landmandens egen vurdering.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29</a:t>
            </a:fld>
            <a:endParaRPr lang="en-GB"/>
          </a:p>
        </p:txBody>
      </p:sp>
    </p:spTree>
    <p:extLst>
      <p:ext uri="{BB962C8B-B14F-4D97-AF65-F5344CB8AC3E}">
        <p14:creationId xmlns:p14="http://schemas.microsoft.com/office/powerpoint/2010/main" val="1257888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Beskrivelse af den økonomiske ko.</a:t>
            </a:r>
          </a:p>
          <a:p>
            <a:r>
              <a:rPr lang="da-DK" dirty="0"/>
              <a:t>NAV=Nordisk avlsværdivurdering</a:t>
            </a:r>
          </a:p>
        </p:txBody>
      </p:sp>
      <p:sp>
        <p:nvSpPr>
          <p:cNvPr id="4" name="Pladsholder til slidenummer 3"/>
          <p:cNvSpPr>
            <a:spLocks noGrp="1"/>
          </p:cNvSpPr>
          <p:nvPr>
            <p:ph type="sldNum" sz="quarter" idx="10"/>
          </p:nvPr>
        </p:nvSpPr>
        <p:spPr/>
        <p:txBody>
          <a:bodyPr/>
          <a:lstStyle/>
          <a:p>
            <a:fld id="{2C851D94-5711-4DB0-8CD6-B7C0F68C992F}" type="slidenum">
              <a:rPr lang="en-GB" smtClean="0"/>
              <a:t>32</a:t>
            </a:fld>
            <a:endParaRPr lang="en-GB"/>
          </a:p>
        </p:txBody>
      </p:sp>
    </p:spTree>
    <p:extLst>
      <p:ext uri="{BB962C8B-B14F-4D97-AF65-F5344CB8AC3E}">
        <p14:creationId xmlns:p14="http://schemas.microsoft.com/office/powerpoint/2010/main" val="3257670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vises formålet med NTM mere illustrativt, hvor en vigtig forudsætning er at en krone sparet er lige så vigtig som en krone tjent!</a:t>
            </a:r>
          </a:p>
          <a:p>
            <a:r>
              <a:rPr lang="da-DK" dirty="0"/>
              <a:t>Illustrationen viser at NTM øger flowet af penge ind og samtidigt minimere penge flowet ud.</a:t>
            </a:r>
          </a:p>
        </p:txBody>
      </p:sp>
      <p:sp>
        <p:nvSpPr>
          <p:cNvPr id="4" name="Pladsholder til slidenummer 3"/>
          <p:cNvSpPr>
            <a:spLocks noGrp="1"/>
          </p:cNvSpPr>
          <p:nvPr>
            <p:ph type="sldNum" sz="quarter" idx="10"/>
          </p:nvPr>
        </p:nvSpPr>
        <p:spPr/>
        <p:txBody>
          <a:bodyPr/>
          <a:lstStyle/>
          <a:p>
            <a:fld id="{2C851D94-5711-4DB0-8CD6-B7C0F68C992F}" type="slidenum">
              <a:rPr lang="en-GB" smtClean="0"/>
              <a:t>33</a:t>
            </a:fld>
            <a:endParaRPr lang="en-GB"/>
          </a:p>
        </p:txBody>
      </p:sp>
    </p:spTree>
    <p:extLst>
      <p:ext uri="{BB962C8B-B14F-4D97-AF65-F5344CB8AC3E}">
        <p14:creationId xmlns:p14="http://schemas.microsoft.com/office/powerpoint/2010/main" val="3833901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I de økonomiske indekser bliver der taget forbehold for påvirkning af egenskaben overfor økonomi, som eksemplet også viser.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34</a:t>
            </a:fld>
            <a:endParaRPr lang="en-GB"/>
          </a:p>
        </p:txBody>
      </p:sp>
    </p:spTree>
    <p:extLst>
      <p:ext uri="{BB962C8B-B14F-4D97-AF65-F5344CB8AC3E}">
        <p14:creationId xmlns:p14="http://schemas.microsoft.com/office/powerpoint/2010/main" val="2410654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200" dirty="0"/>
              <a:t>I forhold til den avlsmæssige fremgang er det også vigtigt at kende de avlsmæssige sammenhænge mellem egenskaberne. Hos malkekvæg er der nogle ugunstige sammenhænge – og alligevel er det muligt at opnå fremgang for alle egenskaber. Avler vi efter mere ydelse vil vi se en nedgang i frugtbarhed og sundhed. Derfor avler vi efter et samlet avlsmål</a:t>
            </a:r>
            <a:endParaRPr lang="en-US" altLang="da-DK" sz="1200" dirty="0"/>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35</a:t>
            </a:fld>
            <a:endParaRPr lang="en-GB"/>
          </a:p>
        </p:txBody>
      </p:sp>
    </p:spTree>
    <p:extLst>
      <p:ext uri="{BB962C8B-B14F-4D97-AF65-F5344CB8AC3E}">
        <p14:creationId xmlns:p14="http://schemas.microsoft.com/office/powerpoint/2010/main" val="1033463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Denne slides viser, hvad der sker, hvis der avles efter ydelse eller yversundhed i stedet for NTM. I eksemplet med ydelse ses en fremgang for ydelse og lidt for krop, men ellers er der tilbagegang for mange egenskaber og især for frugtbarhed og yversundhed (tre minusser).</a:t>
            </a:r>
          </a:p>
          <a:p>
            <a:r>
              <a:rPr lang="da-DK" altLang="da-DK" dirty="0"/>
              <a:t>Omvendt hvis man kun avlede efter sundhed, ville køerne gå ned i ydelse – Derimod giver avl efter NTM en udvikling i alle egenskaber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36</a:t>
            </a:fld>
            <a:endParaRPr lang="en-GB"/>
          </a:p>
        </p:txBody>
      </p:sp>
    </p:spTree>
    <p:extLst>
      <p:ext uri="{BB962C8B-B14F-4D97-AF65-F5344CB8AC3E}">
        <p14:creationId xmlns:p14="http://schemas.microsoft.com/office/powerpoint/2010/main" val="2099329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opfølgende silde på det forrige der mere illustrativt viser at det er vigtigt at hæve </a:t>
            </a:r>
            <a:r>
              <a:rPr lang="da-DK"/>
              <a:t>alle brædder </a:t>
            </a:r>
            <a:r>
              <a:rPr lang="da-DK" dirty="0"/>
              <a:t>på samme tid, så man ikke får en begrænsende faktor!</a:t>
            </a:r>
          </a:p>
        </p:txBody>
      </p:sp>
      <p:sp>
        <p:nvSpPr>
          <p:cNvPr id="4" name="Pladsholder til slidenummer 3"/>
          <p:cNvSpPr>
            <a:spLocks noGrp="1"/>
          </p:cNvSpPr>
          <p:nvPr>
            <p:ph type="sldNum" sz="quarter" idx="10"/>
          </p:nvPr>
        </p:nvSpPr>
        <p:spPr/>
        <p:txBody>
          <a:bodyPr/>
          <a:lstStyle/>
          <a:p>
            <a:fld id="{2C851D94-5711-4DB0-8CD6-B7C0F68C992F}" type="slidenum">
              <a:rPr lang="en-GB" smtClean="0"/>
              <a:t>37</a:t>
            </a:fld>
            <a:endParaRPr lang="en-GB"/>
          </a:p>
        </p:txBody>
      </p:sp>
    </p:spTree>
    <p:extLst>
      <p:ext uri="{BB962C8B-B14F-4D97-AF65-F5344CB8AC3E}">
        <p14:creationId xmlns:p14="http://schemas.microsoft.com/office/powerpoint/2010/main" val="2375053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Værdien af en NTM-enhed er defineret ud fra den årlige merindtjening for en ko. Merindtjeningen stammer fra koen selv samt hendes afkom. Dette benævnes normalt en årsko. Tabellen viser den økonomiske værdi pr. enhed for en årsko. De økonomiske værdier er racespecifikke. Værdien er vist både for delindekserne og for NTM.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Kilde: NTM rapporten 2018</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38</a:t>
            </a:fld>
            <a:endParaRPr lang="en-GB"/>
          </a:p>
        </p:txBody>
      </p:sp>
    </p:spTree>
    <p:extLst>
      <p:ext uri="{BB962C8B-B14F-4D97-AF65-F5344CB8AC3E}">
        <p14:creationId xmlns:p14="http://schemas.microsoft.com/office/powerpoint/2010/main" val="1638619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Der er anført en vægtfaktor for hver af de egenskaber, der indgår i NTM. Vægtfaktorerne er forskellige for de 3 malkekvægsracer. Vægtfaktoren angiver egenskabens positive eller negative bidrag til NTM for hver enhed, avlsværditallet afviger fra racens base. Basen udgøres for alle egenskaber af køer født 3 – 5 år før publiceringen. Kropskapacitet har ingen vægtning, da krop ikke har nogen økonomisk betydning. NTM rapporten 2018</a:t>
            </a:r>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39</a:t>
            </a:fld>
            <a:endParaRPr lang="en-GB"/>
          </a:p>
        </p:txBody>
      </p:sp>
    </p:spTree>
    <p:extLst>
      <p:ext uri="{BB962C8B-B14F-4D97-AF65-F5344CB8AC3E}">
        <p14:creationId xmlns:p14="http://schemas.microsoft.com/office/powerpoint/2010/main" val="313760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Denne slides ville også kunne bruges som indgangsvinkel.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a:t>
            </a:fld>
            <a:endParaRPr lang="en-GB"/>
          </a:p>
        </p:txBody>
      </p:sp>
    </p:spTree>
    <p:extLst>
      <p:ext uri="{BB962C8B-B14F-4D97-AF65-F5344CB8AC3E}">
        <p14:creationId xmlns:p14="http://schemas.microsoft.com/office/powerpoint/2010/main" val="3807540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Som det fremgår af figuren, er der både en stor fremgang for de funktionelle egenskaber og for produktionsegenskaberne, h</a:t>
            </a:r>
            <a:r>
              <a:rPr lang="da-DK" dirty="0"/>
              <a:t>vis man udvælger efter NTM. </a:t>
            </a:r>
          </a:p>
          <a:p>
            <a:r>
              <a:rPr lang="da-DK" dirty="0"/>
              <a:t>Specielt for Jersey opnår man en stor avlsfremgang for både ydelse og yversundhed, til trods for at de er ugunstigt korreleret!</a:t>
            </a:r>
          </a:p>
          <a:p>
            <a:r>
              <a:rPr lang="da-DK" altLang="da-DK" dirty="0"/>
              <a:t>Kilde: NTM rapporten 2018</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40</a:t>
            </a:fld>
            <a:endParaRPr lang="en-GB"/>
          </a:p>
        </p:txBody>
      </p:sp>
    </p:spTree>
    <p:extLst>
      <p:ext uri="{BB962C8B-B14F-4D97-AF65-F5344CB8AC3E}">
        <p14:creationId xmlns:p14="http://schemas.microsoft.com/office/powerpoint/2010/main" val="552174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Nordisk Avlsværdivurdering (NAV) et nordisk samarbejde om beregninger af avlsværdital mellem Danmark, Sverige og Finland. Dette samarbejde er lavet for at gøre det nemmer at sammenligne køer og tyre på tværs af de tre lande og udnytter ressourcerne bedre.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44</a:t>
            </a:fld>
            <a:endParaRPr lang="en-GB"/>
          </a:p>
        </p:txBody>
      </p:sp>
    </p:spTree>
    <p:extLst>
      <p:ext uri="{BB962C8B-B14F-4D97-AF65-F5344CB8AC3E}">
        <p14:creationId xmlns:p14="http://schemas.microsoft.com/office/powerpoint/2010/main" val="2070516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Denne slide kan lægges over til eleverne, og de kan komme med bud på, hvad de tror, der kan gøre forskellen.</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45</a:t>
            </a:fld>
            <a:endParaRPr lang="en-GB"/>
          </a:p>
        </p:txBody>
      </p:sp>
    </p:spTree>
    <p:extLst>
      <p:ext uri="{BB962C8B-B14F-4D97-AF65-F5344CB8AC3E}">
        <p14:creationId xmlns:p14="http://schemas.microsoft.com/office/powerpoint/2010/main" val="829164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slide og de efterfølgende to slides dokumentere at danske landmænd uanset ydelses niveau har gavn af at anvende NTM! </a:t>
            </a:r>
          </a:p>
          <a:p>
            <a:r>
              <a:rPr lang="da-DK" dirty="0"/>
              <a:t>NTM giver fremgang for alle egenskaber på samme tid, som det var illustreret tidligere under slide med genetisk respons.</a:t>
            </a:r>
          </a:p>
          <a:p>
            <a:endParaRPr lang="da-DK" dirty="0"/>
          </a:p>
          <a:p>
            <a:r>
              <a:rPr lang="da-DK" dirty="0"/>
              <a:t>Kilde: Høj/Lav NTM udskriften fra SEGES</a:t>
            </a:r>
          </a:p>
        </p:txBody>
      </p:sp>
      <p:sp>
        <p:nvSpPr>
          <p:cNvPr id="4" name="Pladsholder til slidenummer 3"/>
          <p:cNvSpPr>
            <a:spLocks noGrp="1"/>
          </p:cNvSpPr>
          <p:nvPr>
            <p:ph type="sldNum" sz="quarter" idx="10"/>
          </p:nvPr>
        </p:nvSpPr>
        <p:spPr/>
        <p:txBody>
          <a:bodyPr/>
          <a:lstStyle/>
          <a:p>
            <a:fld id="{2C851D94-5711-4DB0-8CD6-B7C0F68C992F}" type="slidenum">
              <a:rPr lang="en-GB" smtClean="0"/>
              <a:t>46</a:t>
            </a:fld>
            <a:endParaRPr lang="en-GB"/>
          </a:p>
        </p:txBody>
      </p:sp>
    </p:spTree>
    <p:extLst>
      <p:ext uri="{BB962C8B-B14F-4D97-AF65-F5344CB8AC3E}">
        <p14:creationId xmlns:p14="http://schemas.microsoft.com/office/powerpoint/2010/main" val="4179579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48</a:t>
            </a:fld>
            <a:endParaRPr lang="en-GB"/>
          </a:p>
        </p:txBody>
      </p:sp>
    </p:spTree>
    <p:extLst>
      <p:ext uri="{BB962C8B-B14F-4D97-AF65-F5344CB8AC3E}">
        <p14:creationId xmlns:p14="http://schemas.microsoft.com/office/powerpoint/2010/main" val="1499197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Denne figur kommer fra en artikel, hvor der er set på, om værdien af en NTM-enhed på 75 kroner kan genfindes i praksis. Det er gjort ud fra sammenhængen mellem dækningsbidrag og gennemsnitligt NTM for 75 Holstein besætninger. Kilde </a:t>
            </a:r>
            <a:r>
              <a:rPr lang="da-DK" altLang="da-DK" dirty="0" err="1"/>
              <a:t>KvægNøglen</a:t>
            </a:r>
            <a:r>
              <a:rPr lang="da-DK" altLang="da-DK" dirty="0"/>
              <a:t> 2011.</a:t>
            </a:r>
          </a:p>
          <a:p>
            <a:endParaRPr lang="da-DK" altLang="da-DK" dirty="0"/>
          </a:p>
          <a:p>
            <a:r>
              <a:rPr lang="da-DK" altLang="da-DK" dirty="0"/>
              <a:t>Opgørelsen viste, at for hver gang en besætnings gennemsnitlige NTM steg med én NTM-enhed, så steg DB med ca. 240 kr.</a:t>
            </a:r>
          </a:p>
          <a:p>
            <a:r>
              <a:rPr lang="da-DK" altLang="da-DK" dirty="0"/>
              <a:t>Det er noget mere end de 75 kr., som en NTM-enhed i teorien burde stige. Dette skyldes sandsynligvis, at besætninger, som er gode til at skabe avlsmæssig fremgang, også har et højt managementniveau.</a:t>
            </a:r>
          </a:p>
          <a:p>
            <a:endParaRPr lang="da-DK" altLang="da-DK" dirty="0"/>
          </a:p>
          <a:p>
            <a:endParaRPr lang="da-DK" altLang="da-DK" dirty="0"/>
          </a:p>
          <a:p>
            <a:r>
              <a:rPr lang="da-DK" altLang="da-DK" dirty="0"/>
              <a:t>Kilde: Avl efter NTM betaler sig, af: Anders Fogh, Morten Kargo og Jannik Toft Andersen, bragt i Kvæg oktober 2012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49</a:t>
            </a:fld>
            <a:endParaRPr lang="en-GB"/>
          </a:p>
        </p:txBody>
      </p:sp>
    </p:spTree>
    <p:extLst>
      <p:ext uri="{BB962C8B-B14F-4D97-AF65-F5344CB8AC3E}">
        <p14:creationId xmlns:p14="http://schemas.microsoft.com/office/powerpoint/2010/main" val="283146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Avlsmålet skal indeholde alle økonomisk vigtige egenskaber samt være bredt og balanceret.</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50</a:t>
            </a:fld>
            <a:endParaRPr lang="en-GB"/>
          </a:p>
        </p:txBody>
      </p:sp>
    </p:spTree>
    <p:extLst>
      <p:ext uri="{BB962C8B-B14F-4D97-AF65-F5344CB8AC3E}">
        <p14:creationId xmlns:p14="http://schemas.microsoft.com/office/powerpoint/2010/main" val="1419369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På de næste 2 slides er der to forskellige tyre. Lad eleverne se på dem og lad dem vælge hvilken tyr, de vil bruge, hvis de skal træffe det mest økonomiske valg. Begge tyre har NTM +34</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51</a:t>
            </a:fld>
            <a:endParaRPr lang="en-GB"/>
          </a:p>
        </p:txBody>
      </p:sp>
    </p:spTree>
    <p:extLst>
      <p:ext uri="{BB962C8B-B14F-4D97-AF65-F5344CB8AC3E}">
        <p14:creationId xmlns:p14="http://schemas.microsoft.com/office/powerpoint/2010/main" val="3547357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På de næste 2 slides er der to forskellige tyre. Lad eleverne se på dem og lad dem vælge hvilken tyr, de vil bruge, hvis de skal træffe det mest økonomiske valg. Tyrene har næsten samme NTM og eksteriør profil</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52</a:t>
            </a:fld>
            <a:endParaRPr lang="en-GB"/>
          </a:p>
        </p:txBody>
      </p:sp>
    </p:spTree>
    <p:extLst>
      <p:ext uri="{BB962C8B-B14F-4D97-AF65-F5344CB8AC3E}">
        <p14:creationId xmlns:p14="http://schemas.microsoft.com/office/powerpoint/2010/main" val="1491396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Dette er et hverdagseksempel, der lægger op til en diskussion om avl for én egenskab eller NTM.</a:t>
            </a:r>
          </a:p>
          <a:p>
            <a:r>
              <a:rPr lang="da-DK" altLang="da-DK" dirty="0"/>
              <a:t>I femkamp skal man konkurrere i 5 discipliner. Hver disciplin giver et antal point, der svarer til hvor godt man gør det.</a:t>
            </a:r>
          </a:p>
          <a:p>
            <a:r>
              <a:rPr lang="da-DK" altLang="da-DK" dirty="0"/>
              <a:t>Op til konkurrencen kan man vælge, om man kun vil øve sig på én disciplin og dermed få flest point i den, eller om man vil øve sig på alle discipliner og dermed få færre point pr. disciplin, men samlet set flere point (større gevinst).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55</a:t>
            </a:fld>
            <a:endParaRPr lang="en-GB"/>
          </a:p>
        </p:txBody>
      </p:sp>
    </p:spTree>
    <p:extLst>
      <p:ext uri="{BB962C8B-B14F-4D97-AF65-F5344CB8AC3E}">
        <p14:creationId xmlns:p14="http://schemas.microsoft.com/office/powerpoint/2010/main" val="176072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Det er ikke kun avl, der har betydning for koens præstation. </a:t>
            </a:r>
          </a:p>
          <a:p>
            <a:r>
              <a:rPr lang="da-DK" altLang="da-DK" dirty="0"/>
              <a:t>Figuren viser nogle af de miljøpåvirkninger, der også spiller ind.</a:t>
            </a:r>
          </a:p>
          <a:p>
            <a:r>
              <a:rPr lang="da-DK" altLang="da-DK" dirty="0"/>
              <a:t>Det er vigtigt at se produktionen som en helhed, således at køernes præstation forbedres gennem både avl og miljø. </a:t>
            </a:r>
          </a:p>
          <a:p>
            <a:r>
              <a:rPr lang="da-DK" altLang="da-DK" dirty="0"/>
              <a:t>NTM kan benyttes i alle besætninger.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7</a:t>
            </a:fld>
            <a:endParaRPr lang="en-GB"/>
          </a:p>
        </p:txBody>
      </p:sp>
    </p:spTree>
    <p:extLst>
      <p:ext uri="{BB962C8B-B14F-4D97-AF65-F5344CB8AC3E}">
        <p14:creationId xmlns:p14="http://schemas.microsoft.com/office/powerpoint/2010/main" val="2972051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Når man skal vælge sine tyre, kan man enten kigge på totalindekset NTM eller kigge på de enkelte egenskaber. Det vil sige, at landmanden kan vælge kun at gå efter f.eks. ydelse og samtidig se stort på, at tyren har et lavt totalindeks, men han kan også vælge at se på totalindekset og samtidig fokusere på ydelse ved kun at vælge ydelsestyre fra toppen af NTM-listen. Dette vil forøge besætningens fremgang, og de bagvedliggende egenskaber for ydelse vil også blive talt med.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56</a:t>
            </a:fld>
            <a:endParaRPr lang="en-GB"/>
          </a:p>
        </p:txBody>
      </p:sp>
    </p:spTree>
    <p:extLst>
      <p:ext uri="{BB962C8B-B14F-4D97-AF65-F5344CB8AC3E}">
        <p14:creationId xmlns:p14="http://schemas.microsoft.com/office/powerpoint/2010/main" val="757710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Det er vigtigt at man fokuserer på mange områder, da der altid kan ske forbedringer</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58</a:t>
            </a:fld>
            <a:endParaRPr lang="en-GB"/>
          </a:p>
        </p:txBody>
      </p:sp>
    </p:spTree>
    <p:extLst>
      <p:ext uri="{BB962C8B-B14F-4D97-AF65-F5344CB8AC3E}">
        <p14:creationId xmlns:p14="http://schemas.microsoft.com/office/powerpoint/2010/main" val="3040982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Man kan prioritere sine egenskaber, men minimumsgrænserne må ikke sættes for højt, da det vil sænke det gennemsnitlige NTM hos de tyre, der kan anvendes. </a:t>
            </a:r>
          </a:p>
          <a:p>
            <a:r>
              <a:rPr lang="da-DK" altLang="da-DK" dirty="0"/>
              <a:t>Hele cirklen viser det totale antal tyre der er tilgængelig til insemineringsplanen. Når der fastsættes et minimumskrav til indekser, her malkeorganer og yversundhed, vil udvalget af tyre blive begrænset.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59</a:t>
            </a:fld>
            <a:endParaRPr lang="en-GB"/>
          </a:p>
        </p:txBody>
      </p:sp>
    </p:spTree>
    <p:extLst>
      <p:ext uri="{BB962C8B-B14F-4D97-AF65-F5344CB8AC3E}">
        <p14:creationId xmlns:p14="http://schemas.microsoft.com/office/powerpoint/2010/main" val="3007405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Forskel og ligheder mellem afprøvede tyre og unge tyre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61</a:t>
            </a:fld>
            <a:endParaRPr lang="en-GB"/>
          </a:p>
        </p:txBody>
      </p:sp>
    </p:spTree>
    <p:extLst>
      <p:ext uri="{BB962C8B-B14F-4D97-AF65-F5344CB8AC3E}">
        <p14:creationId xmlns:p14="http://schemas.microsoft.com/office/powerpoint/2010/main" val="1799344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Tabellen viser, at en unge tyr, som ikke har nogen døtre, kan ændre sig mere i NTM end en afprøvet tyr, som har mange døtre med ydelse, kåring mm. Og dermed får den afprøvede tyr en større sikkerhed.</a:t>
            </a:r>
          </a:p>
          <a:p>
            <a:r>
              <a:rPr lang="da-DK" altLang="da-DK" dirty="0"/>
              <a:t>En ung tyr med +25 i NTM (og sikkerhed 70%) kan altså, når der er data på hans afkom, ende på et NTM mellem +14 og +36.</a:t>
            </a:r>
          </a:p>
          <a:p>
            <a:r>
              <a:rPr lang="da-DK" altLang="da-DK" dirty="0"/>
              <a:t>En afprøvet tyr med +25 i NTM (og sikkerhed på 90%) kan have et sandt NTM mellem +19 og +31.</a:t>
            </a:r>
          </a:p>
          <a:p>
            <a:r>
              <a:rPr lang="da-DK" altLang="da-DK" dirty="0"/>
              <a:t>Chancen for, at tyrene stiger, er lige så stor som chancen for, at de falder. Større sikkerhed gør intervallet hvori tyrens endelige NTM ligger i mindre.</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62</a:t>
            </a:fld>
            <a:endParaRPr lang="en-GB"/>
          </a:p>
        </p:txBody>
      </p:sp>
    </p:spTree>
    <p:extLst>
      <p:ext uri="{BB962C8B-B14F-4D97-AF65-F5344CB8AC3E}">
        <p14:creationId xmlns:p14="http://schemas.microsoft.com/office/powerpoint/2010/main" val="2505521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En brugstyr er mest sikker at bruge. Men en gruppe på 5 udvalgte ungtyre har samme niveau i forhold til sikkerhed, men derimod har de en større spredning og kan derfor stige mere end en brugstyr, men også falde tilsvarende. Derfor skal de bruges i grupper på mindst 5. Hvis gruppen er større øges sikkerheden.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63</a:t>
            </a:fld>
            <a:endParaRPr lang="en-GB"/>
          </a:p>
        </p:txBody>
      </p:sp>
    </p:spTree>
    <p:extLst>
      <p:ext uri="{BB962C8B-B14F-4D97-AF65-F5344CB8AC3E}">
        <p14:creationId xmlns:p14="http://schemas.microsoft.com/office/powerpoint/2010/main" val="3298029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Her ses niveau og ændringer af afprøvede tyre, unge tyre. Den midterste vandrette pind viser niveauet (NTM) og den lodrette viser hvor meget, tyrene kan stige eller falde. </a:t>
            </a:r>
          </a:p>
          <a:p>
            <a:r>
              <a:rPr lang="da-DK" dirty="0"/>
              <a:t>I gennemsnit vil de </a:t>
            </a:r>
            <a:r>
              <a:rPr lang="da-DK" dirty="0" err="1"/>
              <a:t>genomiske</a:t>
            </a:r>
            <a:r>
              <a:rPr lang="da-DK" dirty="0"/>
              <a:t> unge tyre være de afprøvede tyre overlegne, men dog med en større variation. Dette kompenseres der for ved at anvende flere unge </a:t>
            </a:r>
            <a:r>
              <a:rPr lang="da-DK" dirty="0" err="1"/>
              <a:t>genomiske</a:t>
            </a:r>
            <a:r>
              <a:rPr lang="da-DK"/>
              <a:t> tyre</a:t>
            </a:r>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64</a:t>
            </a:fld>
            <a:endParaRPr lang="en-GB"/>
          </a:p>
        </p:txBody>
      </p:sp>
    </p:spTree>
    <p:extLst>
      <p:ext uri="{BB962C8B-B14F-4D97-AF65-F5344CB8AC3E}">
        <p14:creationId xmlns:p14="http://schemas.microsoft.com/office/powerpoint/2010/main" val="147398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Unge tyre kan sammenlignes med aktier og afprøvede tyre med obligationer.  </a:t>
            </a:r>
          </a:p>
          <a:p>
            <a:r>
              <a:rPr lang="da-DK" altLang="da-DK" dirty="0"/>
              <a:t>Obligationer er ofte mindre risikable end aktier. Til gengæld giver aktier ofte et højere afkast end obligationer. </a:t>
            </a:r>
          </a:p>
          <a:p>
            <a:r>
              <a:rPr lang="da-DK" altLang="da-DK" dirty="0"/>
              <a:t>Sikkerheden på afprøvede tyres indekser er også større end sikkerheden på unge tyres indekser. Til gengæld er det gennemsnitlige genetiske niveau højere hos unge tyre. </a:t>
            </a:r>
          </a:p>
          <a:p>
            <a:r>
              <a:rPr lang="da-DK" altLang="da-DK" dirty="0"/>
              <a:t>Da sikkerheden på unge tyres indekser er lavere, skal man sikre sig ved at bruge dem i grupper, dvs. bruge forskellige afstamninger. Det sikrer, at det ikke er alle dyr i besætningen, der falder ved et evt. fald i NTM. Dette kan sammenlignes med aktier, hvis man har aktier i flere virksomheder, vil de formentlig ikke falde alle sammen på samme tid.</a:t>
            </a:r>
          </a:p>
          <a:p>
            <a:r>
              <a:rPr lang="da-DK" altLang="da-DK" dirty="0"/>
              <a:t>Dog skal man være opmærksom på, at det er udvalgte unge tyre.</a:t>
            </a:r>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65</a:t>
            </a:fld>
            <a:endParaRPr lang="en-GB"/>
          </a:p>
        </p:txBody>
      </p:sp>
    </p:spTree>
    <p:extLst>
      <p:ext uri="{BB962C8B-B14F-4D97-AF65-F5344CB8AC3E}">
        <p14:creationId xmlns:p14="http://schemas.microsoft.com/office/powerpoint/2010/main" val="1408790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Tyrene vil stige og falde i NTM. De nyeste tyre vil være de bedste, og dermed vil de ældre tyre med tiden falde i NTM. Men jo flere døtre tyrene har, jo bedre bliver sikkerheden, og tyren kan også stige i NTM, afhængig af døtrene.  </a:t>
            </a:r>
          </a:p>
          <a:p>
            <a:r>
              <a:rPr lang="da-DK" altLang="da-DK" dirty="0"/>
              <a:t>Da basen fra beregninger af NTM ændres vil ældre tyre have lavere NTM, da yngre tyre er dem genetisk overlegne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67</a:t>
            </a:fld>
            <a:endParaRPr lang="en-GB"/>
          </a:p>
        </p:txBody>
      </p:sp>
    </p:spTree>
    <p:extLst>
      <p:ext uri="{BB962C8B-B14F-4D97-AF65-F5344CB8AC3E}">
        <p14:creationId xmlns:p14="http://schemas.microsoft.com/office/powerpoint/2010/main" val="4611577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Linket henviser til et PowerPoint fra Viking, hvor der er slides som beskriver Vikings brug af NTM, </a:t>
            </a:r>
            <a:r>
              <a:rPr lang="da-DK" altLang="da-DK" dirty="0" err="1"/>
              <a:t>insemineringplaner</a:t>
            </a:r>
            <a:r>
              <a:rPr lang="da-DK" altLang="da-DK" dirty="0"/>
              <a:t>, avlsfremgang, udvælgelse af tyremødre.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69</a:t>
            </a:fld>
            <a:endParaRPr lang="en-GB"/>
          </a:p>
        </p:txBody>
      </p:sp>
    </p:spTree>
    <p:extLst>
      <p:ext uri="{BB962C8B-B14F-4D97-AF65-F5344CB8AC3E}">
        <p14:creationId xmlns:p14="http://schemas.microsoft.com/office/powerpoint/2010/main" val="26287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En kort introduktion til NTM</a:t>
            </a:r>
          </a:p>
          <a:p>
            <a:r>
              <a:rPr lang="da-DK" altLang="da-DK" dirty="0"/>
              <a:t>NTM er en sammenvejning af alle indekser og deres økonomiske betydning </a:t>
            </a:r>
          </a:p>
          <a:p>
            <a:r>
              <a:rPr lang="da-DK" altLang="da-DK" dirty="0"/>
              <a:t>Indført i 2008</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8</a:t>
            </a:fld>
            <a:endParaRPr lang="en-GB"/>
          </a:p>
        </p:txBody>
      </p:sp>
    </p:spTree>
    <p:extLst>
      <p:ext uri="{BB962C8B-B14F-4D97-AF65-F5344CB8AC3E}">
        <p14:creationId xmlns:p14="http://schemas.microsoft.com/office/powerpoint/2010/main" val="992649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Stil eleverne spørgsmålet og giv dem derefter svaret. </a:t>
            </a:r>
          </a:p>
          <a:p>
            <a:r>
              <a:rPr lang="da-DK" altLang="da-DK" dirty="0"/>
              <a:t>Der beregnes også NTM for udenlandske tyre, men rundt omkring i verden bliver der brugt andre indekser, som er forskellige fra NTM.</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70</a:t>
            </a:fld>
            <a:endParaRPr lang="en-GB"/>
          </a:p>
        </p:txBody>
      </p:sp>
    </p:spTree>
    <p:extLst>
      <p:ext uri="{BB962C8B-B14F-4D97-AF65-F5344CB8AC3E}">
        <p14:creationId xmlns:p14="http://schemas.microsoft.com/office/powerpoint/2010/main" val="2777997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Dette er 3 eksempler på udenlandske indekser. Der er mange flere rundt i verden, men disse er meget brugte og gode som eksempler.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71</a:t>
            </a:fld>
            <a:endParaRPr lang="en-GB"/>
          </a:p>
        </p:txBody>
      </p:sp>
    </p:spTree>
    <p:extLst>
      <p:ext uri="{BB962C8B-B14F-4D97-AF65-F5344CB8AC3E}">
        <p14:creationId xmlns:p14="http://schemas.microsoft.com/office/powerpoint/2010/main" val="4647214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sket ændringer globalt set på hvordan lande sammensætter et Total indeks. Mere fokus på reproduktion, celletal og kælvningsegenskaber har ført til at ydelsesparametrene er blevet af mindre betydning de seneste år.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b="1" dirty="0"/>
              <a:t>Kilde: Stefan </a:t>
            </a:r>
            <a:r>
              <a:rPr lang="da-DK" sz="1200" b="1" dirty="0" err="1"/>
              <a:t>Rensing</a:t>
            </a:r>
            <a:r>
              <a:rPr lang="da-DK" sz="1200" b="1" dirty="0"/>
              <a:t> – DH aftenmøde 2017</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72</a:t>
            </a:fld>
            <a:endParaRPr lang="en-GB"/>
          </a:p>
        </p:txBody>
      </p:sp>
    </p:spTree>
    <p:extLst>
      <p:ext uri="{BB962C8B-B14F-4D97-AF65-F5344CB8AC3E}">
        <p14:creationId xmlns:p14="http://schemas.microsoft.com/office/powerpoint/2010/main" val="1374449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TPI er det mest brugte indeks i USA, men de har også deres økonomiske indeks der hedder Net Merit, som beskriver de økonomiske værdier, ligesom NTM.</a:t>
            </a:r>
          </a:p>
          <a:p>
            <a:r>
              <a:rPr lang="da-DK" altLang="da-DK" dirty="0"/>
              <a:t>TPI ligger mere vægt på eksteriør og produktion</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73</a:t>
            </a:fld>
            <a:endParaRPr lang="en-GB"/>
          </a:p>
        </p:txBody>
      </p:sp>
    </p:spTree>
    <p:extLst>
      <p:ext uri="{BB962C8B-B14F-4D97-AF65-F5344CB8AC3E}">
        <p14:creationId xmlns:p14="http://schemas.microsoft.com/office/powerpoint/2010/main" val="4124595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En </a:t>
            </a:r>
            <a:r>
              <a:rPr lang="da-DK" altLang="da-DK" dirty="0" err="1"/>
              <a:t>toptyr</a:t>
            </a:r>
            <a:r>
              <a:rPr lang="da-DK" altLang="da-DK" dirty="0"/>
              <a:t> i USA vil altså ikke nødvendigvis være en </a:t>
            </a:r>
            <a:r>
              <a:rPr lang="da-DK" altLang="da-DK" dirty="0" err="1"/>
              <a:t>toptyr</a:t>
            </a:r>
            <a:r>
              <a:rPr lang="da-DK" altLang="da-DK" dirty="0"/>
              <a:t> i de nordiske lande – og omvendt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74</a:t>
            </a:fld>
            <a:endParaRPr lang="en-GB"/>
          </a:p>
        </p:txBody>
      </p:sp>
    </p:spTree>
    <p:extLst>
      <p:ext uri="{BB962C8B-B14F-4D97-AF65-F5344CB8AC3E}">
        <p14:creationId xmlns:p14="http://schemas.microsoft.com/office/powerpoint/2010/main" val="37161983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Ligesom avlsindekserne er forskellige i hele verden, er der også forskel på hvilke biler, der bliver kørt i. Der er forskellige forhold og behov, og nogle er mere begrænsende end andre. </a:t>
            </a:r>
          </a:p>
          <a:p>
            <a:r>
              <a:rPr lang="da-DK" altLang="da-DK" dirty="0"/>
              <a:t>I USA vælger de større biler, da de har større afstande, billige brændstof, og lavere miljøafgifter, i forhold til Danmark. Og på samme måde med avlen, så avler de også efter andre egenskaber, end vi, da deres køer skal passe til deres produktionsforhold. Der er forskel på mælkeafregningen, omkostninger ved sygdom, foder mm. Forskellig vægtning af registreringer.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75</a:t>
            </a:fld>
            <a:endParaRPr lang="en-GB"/>
          </a:p>
        </p:txBody>
      </p:sp>
    </p:spTree>
    <p:extLst>
      <p:ext uri="{BB962C8B-B14F-4D97-AF65-F5344CB8AC3E}">
        <p14:creationId xmlns:p14="http://schemas.microsoft.com/office/powerpoint/2010/main" val="160041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solidFill>
                  <a:srgbClr val="FF0000"/>
                </a:solidFill>
              </a:rPr>
              <a:t>Mange landmænd vil spørge, hvor disse penge er blevet af. Det hænger sammen med, at landmandens mælkepris gennem tiden har været rimelig konstant, hvorimod udgifterne til foder, maskiner og andre produktionsudgifter er steget. Fordi prisen på mælk ikke er steget i samme takt som udgifterne, er det i sidste ende forbrugerne som har fået glæde af denne effektivisering – gennem billigere mælk i køledisken. Det er dog vigtigt, at vi forsat sørger for at opnå denne produktivitetsstigning for ikke at blive overhalet af udenlandske mælkeproducenter.</a:t>
            </a:r>
          </a:p>
          <a:p>
            <a:endParaRPr lang="da-DK" altLang="da-DK" dirty="0"/>
          </a:p>
          <a:p>
            <a:r>
              <a:rPr lang="da-DK" altLang="da-DK" dirty="0"/>
              <a:t>I forhold til disse tal er det vigtigt, at det bliver klargjort for eleverne, at vi i dag ville tjene flere penge pr liter mælk, hvis prisforholdet mellem mælkepris og omkostningsniveau var konstant over tid.  I praksis er udgifterne dog blevet meget større. Maskiner, foder, staldsystemer osv. er større udgiftsposter end for 10 år siden.</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9</a:t>
            </a:fld>
            <a:endParaRPr lang="en-GB"/>
          </a:p>
        </p:txBody>
      </p:sp>
    </p:spTree>
    <p:extLst>
      <p:ext uri="{BB962C8B-B14F-4D97-AF65-F5344CB8AC3E}">
        <p14:creationId xmlns:p14="http://schemas.microsoft.com/office/powerpoint/2010/main" val="387097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Denne slides + den næste viser samme eksempel. </a:t>
            </a:r>
          </a:p>
          <a:p>
            <a:r>
              <a:rPr lang="da-DK" altLang="da-DK" dirty="0"/>
              <a:t>Her ses den akkumulerede merværdi over 5 år. </a:t>
            </a:r>
          </a:p>
          <a:p>
            <a:r>
              <a:rPr lang="da-DK" altLang="da-DK" dirty="0"/>
              <a:t>Besætningens årlige merværdi er 33.750 kr. (3 NTM-enheder pr ko * 75 kr. pr NTM-enhed * 150 køer= 33.750 kr.).</a:t>
            </a:r>
          </a:p>
          <a:p>
            <a:r>
              <a:rPr lang="da-DK" altLang="da-DK" dirty="0"/>
              <a:t>Det skyldes bl.a. mere mælk, bedre og sundere køer (farverne illustrer, at der hvert år tjenes yderligere 33.750 kr.)</a:t>
            </a:r>
          </a:p>
          <a:p>
            <a:r>
              <a:rPr lang="da-DK" altLang="da-DK" dirty="0">
                <a:solidFill>
                  <a:srgbClr val="FF0000"/>
                </a:solidFill>
              </a:rPr>
              <a:t>Akkumuleret over 5 år: 33.750 kr. * (1+2+3+4+5)= 495.750 kr.</a:t>
            </a:r>
          </a:p>
          <a:p>
            <a:endParaRPr lang="da-DK" altLang="da-DK" dirty="0"/>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10</a:t>
            </a:fld>
            <a:endParaRPr lang="en-GB"/>
          </a:p>
        </p:txBody>
      </p:sp>
    </p:spTree>
    <p:extLst>
      <p:ext uri="{BB962C8B-B14F-4D97-AF65-F5344CB8AC3E}">
        <p14:creationId xmlns:p14="http://schemas.microsoft.com/office/powerpoint/2010/main" val="283107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Avl efter NTM giver mere økonomiske køer, dvs. en økonomisk fremgang. Denne slides er en billedudgave af forrige slide. </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11</a:t>
            </a:fld>
            <a:endParaRPr lang="en-GB"/>
          </a:p>
        </p:txBody>
      </p:sp>
    </p:spTree>
    <p:extLst>
      <p:ext uri="{BB962C8B-B14F-4D97-AF65-F5344CB8AC3E}">
        <p14:creationId xmlns:p14="http://schemas.microsoft.com/office/powerpoint/2010/main" val="400214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Det gennemsnitlige NTM er 0 for køer og 8 for tyre. Spredningen er 10 NTM-enheder for tyre og lidt mindre for køer, fordi tyrene er mere sikkert bestemt. Køerne fordeler sig under hele kurven, men størstedelen af køerne har indekser mellem -20 og +20 og kun få har indekser over 30. For insemineringstyrene er det en større andel, som har indekser over 30.</a:t>
            </a:r>
          </a:p>
          <a:p>
            <a:endParaRPr lang="da-DK" dirty="0"/>
          </a:p>
        </p:txBody>
      </p:sp>
      <p:sp>
        <p:nvSpPr>
          <p:cNvPr id="4" name="Pladsholder til slidenummer 3"/>
          <p:cNvSpPr>
            <a:spLocks noGrp="1"/>
          </p:cNvSpPr>
          <p:nvPr>
            <p:ph type="sldNum" sz="quarter" idx="10"/>
          </p:nvPr>
        </p:nvSpPr>
        <p:spPr/>
        <p:txBody>
          <a:bodyPr/>
          <a:lstStyle/>
          <a:p>
            <a:fld id="{2C851D94-5711-4DB0-8CD6-B7C0F68C992F}" type="slidenum">
              <a:rPr lang="en-GB" smtClean="0"/>
              <a:t>12</a:t>
            </a:fld>
            <a:endParaRPr lang="en-GB"/>
          </a:p>
        </p:txBody>
      </p:sp>
    </p:spTree>
    <p:extLst>
      <p:ext uri="{BB962C8B-B14F-4D97-AF65-F5344CB8AC3E}">
        <p14:creationId xmlns:p14="http://schemas.microsoft.com/office/powerpoint/2010/main" val="724095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9.png"/><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9.png"/><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3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8" name="Text Placeholder 13"/>
          <p:cNvSpPr>
            <a:spLocks noGrp="1"/>
          </p:cNvSpPr>
          <p:nvPr>
            <p:ph type="body" sz="quarter" idx="28"/>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9721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22-03-2022</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Billede 29"/>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913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22-03-2022</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Billede 30"/>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1776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22-03-2022</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Billede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8520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22-03-2022</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35" name="Text Placeholder 13"/>
          <p:cNvSpPr>
            <a:spLocks noGrp="1"/>
          </p:cNvSpPr>
          <p:nvPr>
            <p:ph type="body" sz="quarter" idx="30"/>
          </p:nvPr>
        </p:nvSpPr>
        <p:spPr>
          <a:xfrm>
            <a:off x="554038" y="6205995"/>
            <a:ext cx="2178000" cy="180000"/>
          </a:xfrm>
          <a:blipFill rotWithShape="1">
            <a:blip r:embed="rId7"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386930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Billede 16"/>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1301298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Billede 2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0797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30"/>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181780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30"/>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49865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28"/>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4048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26"/>
          </p:nvPr>
        </p:nvSpPr>
        <p:spPr>
          <a:xfrm>
            <a:off x="552366" y="6205995"/>
            <a:ext cx="2548125" cy="180000"/>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52366" y="6205995"/>
            <a:ext cx="2548125" cy="180000"/>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6"/>
          </p:nvPr>
        </p:nvSpPr>
        <p:spPr>
          <a:xfrm>
            <a:off x="552366" y="6205995"/>
            <a:ext cx="2548125"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6" name="Picture 35" descr="NogetAtLeveAf.NogetAtLeveFor_Green.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22-03-2022</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8" name="Picture 27" descr="NogetAtLeveAf.NogetAtLeveFor_Green.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22-03-2022</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Picture 29" descr="NogetAtLeveAf.NogetAtLeveFor_Green.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22-03-2022</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1" name="Picture 30" descr="NogetAtLeveAf.NogetAtLeveFor_Green.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22-03-2022</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3" name="Picture 12" descr="NogetAtLeveAf.NogetAtLeveFor_Green.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2" name="Text Placeholder 13"/>
          <p:cNvSpPr>
            <a:spLocks noGrp="1"/>
          </p:cNvSpPr>
          <p:nvPr>
            <p:ph type="body" sz="quarter" idx="29"/>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2624278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22-03-2022</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2" name="Text Placeholder 13"/>
          <p:cNvSpPr>
            <a:spLocks noGrp="1"/>
          </p:cNvSpPr>
          <p:nvPr>
            <p:ph type="body" sz="quarter" idx="26"/>
          </p:nvPr>
        </p:nvSpPr>
        <p:spPr>
          <a:xfrm>
            <a:off x="552366" y="6205995"/>
            <a:ext cx="2548125" cy="180000"/>
          </a:xfrm>
          <a:blipFill rotWithShape="1">
            <a:blip r:embed="rId6"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3" name="Text Placeholder 13"/>
          <p:cNvSpPr>
            <a:spLocks noGrp="1"/>
          </p:cNvSpPr>
          <p:nvPr>
            <p:ph type="body" sz="quarter" idx="19"/>
          </p:nvPr>
        </p:nvSpPr>
        <p:spPr>
          <a:xfrm>
            <a:off x="10680987" y="5988208"/>
            <a:ext cx="1007997" cy="587589"/>
          </a:xfrm>
          <a:blipFill rotWithShape="1">
            <a:blip r:embed="rId7"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17" name="Picture 16" descr="NogetAtLeveAf.NogetAtLeveFor_Green.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Picture 28" descr="NogetAtLeveAf.NogetAtLeveFor_Green.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52366" y="6205994"/>
            <a:ext cx="2548125" cy="1800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52366" y="6205995"/>
            <a:ext cx="2548125" cy="180000"/>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6"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552366" y="6205995"/>
            <a:ext cx="2548125"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indent="0" algn="ctr">
              <a:buFont typeface="Arial" pitchFamily="34" charset="0"/>
              <a:buNone/>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1"/>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6" name="Picture 5"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26"/>
          </p:nvPr>
        </p:nvSpPr>
        <p:spPr>
          <a:xfrm>
            <a:off x="548133" y="6205530"/>
            <a:ext cx="1296000" cy="152016"/>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035520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854435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3732178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2"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26"/>
          </p:nvPr>
        </p:nvSpPr>
        <p:spPr>
          <a:xfrm>
            <a:off x="548133" y="6205530"/>
            <a:ext cx="1296000" cy="152016"/>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399854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5021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5" name="Text Placeholder 13"/>
          <p:cNvSpPr>
            <a:spLocks noGrp="1"/>
          </p:cNvSpPr>
          <p:nvPr>
            <p:ph type="body" sz="quarter" idx="29"/>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3114157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3" name="Text Placeholder 13"/>
          <p:cNvSpPr>
            <a:spLocks noGrp="1"/>
          </p:cNvSpPr>
          <p:nvPr>
            <p:ph type="body" sz="quarter" idx="26"/>
          </p:nvPr>
        </p:nvSpPr>
        <p:spPr>
          <a:xfrm>
            <a:off x="548133" y="6205530"/>
            <a:ext cx="1296000" cy="152016"/>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4"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442010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16" name="Text Placeholder 13"/>
          <p:cNvSpPr>
            <a:spLocks noGrp="1"/>
          </p:cNvSpPr>
          <p:nvPr>
            <p:ph type="body" sz="quarter" idx="26"/>
          </p:nvPr>
        </p:nvSpPr>
        <p:spPr>
          <a:xfrm>
            <a:off x="548133" y="6205530"/>
            <a:ext cx="1296000" cy="152016"/>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pic>
        <p:nvPicPr>
          <p:cNvPr id="31" name="Picture 30" descr="VækstIBalance_PPT_Gree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5" name="Picture 34"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41"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523261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22-03-2022</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4" name="Picture 53"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6"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6" name="Picture 25" descr="VækstIBalance_PPT_Green.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8783826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p:txBody>
          <a:bodyPr/>
          <a:lstStyle/>
          <a:p>
            <a:fld id="{8C22AC67-55FF-1748-A744-68C60D57CAD9}" type="datetime1">
              <a:rPr lang="da-DK" smtClean="0"/>
              <a:t>22-03-2022</a:t>
            </a:fld>
            <a:endParaRPr lang="da-DK"/>
          </a:p>
        </p:txBody>
      </p:sp>
      <p:sp>
        <p:nvSpPr>
          <p:cNvPr id="5" name="Slide Number Placeholder 4"/>
          <p:cNvSpPr>
            <a:spLocks noGrp="1"/>
          </p:cNvSpPr>
          <p:nvPr>
            <p:ph type="sldNum" sz="quarter" idx="26"/>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69" name="Picture 68"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70"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71"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713850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2" name="Date Placeholder 1"/>
          <p:cNvSpPr>
            <a:spLocks noGrp="1"/>
          </p:cNvSpPr>
          <p:nvPr>
            <p:ph type="dt" sz="half" idx="26"/>
          </p:nvPr>
        </p:nvSpPr>
        <p:spPr/>
        <p:txBody>
          <a:bodyPr/>
          <a:lstStyle/>
          <a:p>
            <a:fld id="{22BFC3C4-8975-AE4F-91B9-596060FB9B74}" type="datetime1">
              <a:rPr lang="da-DK" smtClean="0"/>
              <a:t>22-03-2022</a:t>
            </a:fld>
            <a:endParaRPr lang="da-DK"/>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58" name="Picture 57"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61"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62"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28" name="Picture 27" descr="VækstIBalance_PPT_Green.png"/>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95982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p:txBody>
          <a:bodyPr/>
          <a:lstStyle/>
          <a:p>
            <a:fld id="{13EC878D-0872-7E4B-9B68-F89B08C94C40}" type="datetime1">
              <a:rPr lang="da-DK" noProof="0" smtClean="0"/>
              <a:t>22-03-2022</a:t>
            </a:fld>
            <a:endParaRPr lang="da-DK" noProof="0"/>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34" name="Picture 33"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3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3" name="Picture 12" descr="VækstIBalance_PPT_Green.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341688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6"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463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fld id="{A3019D5A-061D-0947-A1C3-8CE23808E547}" type="datetime1">
              <a:rPr lang="da-DK" smtClean="0"/>
              <a:t>22-03-2022</a:t>
            </a:fld>
            <a:endParaRPr lang="da-DK" dirty="0"/>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p:cNvSpPr>
            <a:spLocks noGrp="1"/>
          </p:cNvSpPr>
          <p:nvPr>
            <p:ph type="body" sz="quarter" idx="26"/>
          </p:nvPr>
        </p:nvSpPr>
        <p:spPr>
          <a:xfrm>
            <a:off x="548133" y="6205530"/>
            <a:ext cx="1296000" cy="152016"/>
          </a:xfrm>
          <a:blipFill rotWithShape="1">
            <a:blip r:embed="rId6"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43" name="Text Placeholder 13"/>
          <p:cNvSpPr>
            <a:spLocks noGrp="1"/>
          </p:cNvSpPr>
          <p:nvPr>
            <p:ph type="body" sz="quarter" idx="19"/>
          </p:nvPr>
        </p:nvSpPr>
        <p:spPr>
          <a:xfrm>
            <a:off x="10680987" y="5988208"/>
            <a:ext cx="1007997" cy="587589"/>
          </a:xfrm>
          <a:blipFill rotWithShape="1">
            <a:blip r:embed="rId7"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99839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180699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collage - 6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6"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7"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8"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pic>
        <p:nvPicPr>
          <p:cNvPr id="19" name="Picture 18" descr="VækstIBalance_PPT_Green.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48133" y="6205994"/>
            <a:ext cx="1296000" cy="151924"/>
          </a:xfrm>
          <a:prstGeom prst="rect">
            <a:avLst/>
          </a:prstGeom>
        </p:spPr>
      </p:pic>
    </p:spTree>
    <p:extLst>
      <p:ext uri="{BB962C8B-B14F-4D97-AF65-F5344CB8AC3E}">
        <p14:creationId xmlns:p14="http://schemas.microsoft.com/office/powerpoint/2010/main" val="230878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2" name="Text Placeholder 13"/>
          <p:cNvSpPr>
            <a:spLocks noGrp="1"/>
          </p:cNvSpPr>
          <p:nvPr>
            <p:ph type="body" sz="quarter" idx="29"/>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64023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Click to edit Master text styles</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8" name="Picture 27"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548133" y="6205530"/>
            <a:ext cx="1296000" cy="152016"/>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5"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1703762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1" name="Text Placeholder 13"/>
          <p:cNvSpPr>
            <a:spLocks noGrp="1"/>
          </p:cNvSpPr>
          <p:nvPr>
            <p:ph type="body" sz="quarter" idx="26"/>
          </p:nvPr>
        </p:nvSpPr>
        <p:spPr>
          <a:xfrm>
            <a:off x="548133" y="6205530"/>
            <a:ext cx="1296000" cy="152016"/>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
        <p:nvSpPr>
          <p:cNvPr id="12" name="Text Placeholder 13"/>
          <p:cNvSpPr>
            <a:spLocks noGrp="1"/>
          </p:cNvSpPr>
          <p:nvPr>
            <p:ph type="body" sz="quarter" idx="19"/>
          </p:nvPr>
        </p:nvSpPr>
        <p:spPr>
          <a:xfrm>
            <a:off x="10680987" y="5988208"/>
            <a:ext cx="1007997" cy="587589"/>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p:txBody>
      </p:sp>
    </p:spTree>
    <p:extLst>
      <p:ext uri="{BB962C8B-B14F-4D97-AF65-F5344CB8AC3E}">
        <p14:creationId xmlns:p14="http://schemas.microsoft.com/office/powerpoint/2010/main" val="2413686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llustration - Forbruger">
    <p:spTree>
      <p:nvGrpSpPr>
        <p:cNvPr id="1" name=""/>
        <p:cNvGrpSpPr/>
        <p:nvPr/>
      </p:nvGrpSpPr>
      <p:grpSpPr>
        <a:xfrm>
          <a:off x="0" y="0"/>
          <a:ext cx="0" cy="0"/>
          <a:chOff x="0" y="0"/>
          <a:chExt cx="0" cy="0"/>
        </a:xfrm>
      </p:grpSpPr>
      <p:pic>
        <p:nvPicPr>
          <p:cNvPr id="3" name="Picture 2" descr="LF_PPT_InfografiskBund-01.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86E3029-948C-3643-959F-BD5F2C5241BA}"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177824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llustration - Eksport">
    <p:spTree>
      <p:nvGrpSpPr>
        <p:cNvPr id="1" name=""/>
        <p:cNvGrpSpPr/>
        <p:nvPr/>
      </p:nvGrpSpPr>
      <p:grpSpPr>
        <a:xfrm>
          <a:off x="0" y="0"/>
          <a:ext cx="0" cy="0"/>
          <a:chOff x="0" y="0"/>
          <a:chExt cx="0" cy="0"/>
        </a:xfrm>
      </p:grpSpPr>
      <p:pic>
        <p:nvPicPr>
          <p:cNvPr id="6" name="Picture 5" descr="LF_PPT_InfografiskBund-0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943E4CF1-7FA6-394F-8B1C-C1D67AC824B7}"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6793228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llustration - Svineproduktion">
    <p:spTree>
      <p:nvGrpSpPr>
        <p:cNvPr id="1" name=""/>
        <p:cNvGrpSpPr/>
        <p:nvPr/>
      </p:nvGrpSpPr>
      <p:grpSpPr>
        <a:xfrm>
          <a:off x="0" y="0"/>
          <a:ext cx="0" cy="0"/>
          <a:chOff x="0" y="0"/>
          <a:chExt cx="0" cy="0"/>
        </a:xfrm>
      </p:grpSpPr>
      <p:pic>
        <p:nvPicPr>
          <p:cNvPr id="3" name="Picture 2" descr="LF_PPT_InfografiskBund-0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C8C2BC48-11FD-C447-B61C-3D9275FD5285}"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2142643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llustration - Mælkeproduktion">
    <p:spTree>
      <p:nvGrpSpPr>
        <p:cNvPr id="1" name=""/>
        <p:cNvGrpSpPr/>
        <p:nvPr/>
      </p:nvGrpSpPr>
      <p:grpSpPr>
        <a:xfrm>
          <a:off x="0" y="0"/>
          <a:ext cx="0" cy="0"/>
          <a:chOff x="0" y="0"/>
          <a:chExt cx="0" cy="0"/>
        </a:xfrm>
      </p:grpSpPr>
      <p:pic>
        <p:nvPicPr>
          <p:cNvPr id="6" name="Picture 5" descr="LF_PPT_InfografiskBund-0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F40BF439-3041-7841-9019-6ED2501E04CA}"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1020436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llustration - Æg/Fjerkræsproduktion">
    <p:spTree>
      <p:nvGrpSpPr>
        <p:cNvPr id="1" name=""/>
        <p:cNvGrpSpPr/>
        <p:nvPr/>
      </p:nvGrpSpPr>
      <p:grpSpPr>
        <a:xfrm>
          <a:off x="0" y="0"/>
          <a:ext cx="0" cy="0"/>
          <a:chOff x="0" y="0"/>
          <a:chExt cx="0" cy="0"/>
        </a:xfrm>
      </p:grpSpPr>
      <p:pic>
        <p:nvPicPr>
          <p:cNvPr id="6" name="Picture 5" descr="LF_PPT_InfografiskBund-06.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A08C0EF3-D7F6-D14C-AD18-25A9878E1862}"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843735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llustration - Forarbejdning">
    <p:spTree>
      <p:nvGrpSpPr>
        <p:cNvPr id="1" name=""/>
        <p:cNvGrpSpPr/>
        <p:nvPr/>
      </p:nvGrpSpPr>
      <p:grpSpPr>
        <a:xfrm>
          <a:off x="0" y="0"/>
          <a:ext cx="0" cy="0"/>
          <a:chOff x="0" y="0"/>
          <a:chExt cx="0" cy="0"/>
        </a:xfrm>
      </p:grpSpPr>
      <p:pic>
        <p:nvPicPr>
          <p:cNvPr id="3" name="Picture 2" descr="LF_PPT_InfografiskBund-05.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1EFFAB4-88E3-AB48-A781-F9845FBDB5BC}"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2053812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llustration - Corporate">
    <p:spTree>
      <p:nvGrpSpPr>
        <p:cNvPr id="1" name=""/>
        <p:cNvGrpSpPr/>
        <p:nvPr/>
      </p:nvGrpSpPr>
      <p:grpSpPr>
        <a:xfrm>
          <a:off x="0" y="0"/>
          <a:ext cx="0" cy="0"/>
          <a:chOff x="0" y="0"/>
          <a:chExt cx="0" cy="0"/>
        </a:xfrm>
      </p:grpSpPr>
      <p:pic>
        <p:nvPicPr>
          <p:cNvPr id="6" name="Picture 5" descr="LF_PPT_InfografiskBund-07.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93"/>
            <a:ext cx="12190413" cy="6857107"/>
          </a:xfrm>
          <a:prstGeom prst="rect">
            <a:avLst/>
          </a:prstGeom>
        </p:spPr>
      </p:pic>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19"/>
          </p:nvPr>
        </p:nvSpPr>
        <p:spPr/>
        <p:txBody>
          <a:bodyPr/>
          <a:lstStyle/>
          <a:p>
            <a:fld id="{08C61729-ACDE-1B40-99BB-27CE5F740E64}"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grpSp>
        <p:nvGrpSpPr>
          <p:cNvPr id="34" name="Group 33"/>
          <p:cNvGrpSpPr/>
          <p:nvPr userDrawn="1"/>
        </p:nvGrpSpPr>
        <p:grpSpPr>
          <a:xfrm>
            <a:off x="-2481943" y="-680"/>
            <a:ext cx="2412094" cy="984930"/>
            <a:chOff x="-2481943" y="-680"/>
            <a:chExt cx="2412094" cy="984930"/>
          </a:xfrm>
        </p:grpSpPr>
        <p:sp>
          <p:nvSpPr>
            <p:cNvPr id="35"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6" name="Group 35"/>
            <p:cNvGrpSpPr/>
            <p:nvPr userDrawn="1"/>
          </p:nvGrpSpPr>
          <p:grpSpPr>
            <a:xfrm>
              <a:off x="-1072921" y="733313"/>
              <a:ext cx="992188" cy="250937"/>
              <a:chOff x="-1214439" y="765971"/>
              <a:chExt cx="992188" cy="250937"/>
            </a:xfrm>
          </p:grpSpPr>
          <p:grpSp>
            <p:nvGrpSpPr>
              <p:cNvPr id="37" name="Group 2"/>
              <p:cNvGrpSpPr>
                <a:grpSpLocks/>
              </p:cNvGrpSpPr>
              <p:nvPr/>
            </p:nvGrpSpPr>
            <p:grpSpPr bwMode="auto">
              <a:xfrm>
                <a:off x="-1214439" y="765971"/>
                <a:ext cx="437608" cy="246173"/>
                <a:chOff x="-1214439" y="732970"/>
                <a:chExt cx="437608" cy="246063"/>
              </a:xfrm>
            </p:grpSpPr>
            <p:grpSp>
              <p:nvGrpSpPr>
                <p:cNvPr id="42" name="Group 3"/>
                <p:cNvGrpSpPr>
                  <a:grpSpLocks/>
                </p:cNvGrpSpPr>
                <p:nvPr/>
              </p:nvGrpSpPr>
              <p:grpSpPr bwMode="auto">
                <a:xfrm>
                  <a:off x="-1214439" y="741702"/>
                  <a:ext cx="428625" cy="228600"/>
                  <a:chOff x="-727592" y="3306446"/>
                  <a:chExt cx="429053" cy="228767"/>
                </a:xfrm>
              </p:grpSpPr>
              <p:pic>
                <p:nvPicPr>
                  <p:cNvPr id="44"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3" name="Rounded Rectangle 42"/>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1" name="Rounded Rectangle 40"/>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6" name="TextBox 4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8"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4" name="Picture 23" descr="Skærmbillede 2016-04-05 kl. 09.36.07.pn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374901" y="5054311"/>
            <a:ext cx="2233100" cy="1303698"/>
          </a:xfrm>
          <a:prstGeom prst="rect">
            <a:avLst/>
          </a:prstGeom>
        </p:spPr>
      </p:pic>
      <p:sp>
        <p:nvSpPr>
          <p:cNvPr id="25"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Click to edit Master text styles</a:t>
            </a:r>
          </a:p>
        </p:txBody>
      </p:sp>
      <p:sp>
        <p:nvSpPr>
          <p:cNvPr id="26"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Click to edit Master text styles</a:t>
            </a:r>
          </a:p>
        </p:txBody>
      </p:sp>
    </p:spTree>
    <p:extLst>
      <p:ext uri="{BB962C8B-B14F-4D97-AF65-F5344CB8AC3E}">
        <p14:creationId xmlns:p14="http://schemas.microsoft.com/office/powerpoint/2010/main" val="3471078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4700"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bg1"/>
                </a:solidFill>
              </a:defRPr>
            </a:lvl1pPr>
          </a:lstStyle>
          <a:p>
            <a:r>
              <a:rPr lang="da-DK" noProof="0" dirty="0"/>
              <a:t>Titel i op til 2 linjers længde</a:t>
            </a:r>
          </a:p>
        </p:txBody>
      </p:sp>
      <p:sp>
        <p:nvSpPr>
          <p:cNvPr id="22" name="TextBox 21"/>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0"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baseline="0">
                <a:solidFill>
                  <a:schemeClr val="bg1"/>
                </a:solidFill>
              </a:defRPr>
            </a:lvl1pPr>
            <a:lvl2pPr marL="252000" indent="0">
              <a:buNone/>
              <a:defRPr/>
            </a:lvl2pPr>
          </a:lstStyle>
          <a:p>
            <a:pPr lvl="0"/>
            <a:r>
              <a:rPr lang="da-DK" dirty="0"/>
              <a:t>Klik for at tilføje manchet i en eller flere linjer</a:t>
            </a:r>
          </a:p>
        </p:txBody>
      </p:sp>
      <p:pic>
        <p:nvPicPr>
          <p:cNvPr id="17" name="Picture 1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26"/>
          </p:nvPr>
        </p:nvSpPr>
        <p:spPr>
          <a:xfrm>
            <a:off x="486802" y="6030098"/>
            <a:ext cx="1325521" cy="525104"/>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pic>
        <p:nvPicPr>
          <p:cNvPr id="18" name="Billede 17">
            <a:extLst>
              <a:ext uri="{FF2B5EF4-FFF2-40B4-BE49-F238E27FC236}">
                <a16:creationId xmlns:a16="http://schemas.microsoft.com/office/drawing/2014/main" id="{1CCA50EB-AE29-4778-B7CB-2637FE672DA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446"/>
            <a:ext cx="12190413" cy="6857107"/>
          </a:xfrm>
          <a:prstGeom prst="rect">
            <a:avLst/>
          </a:prstGeom>
        </p:spPr>
      </p:pic>
      <p:sp>
        <p:nvSpPr>
          <p:cNvPr id="19" name="Rektangel 18">
            <a:extLst>
              <a:ext uri="{FF2B5EF4-FFF2-40B4-BE49-F238E27FC236}">
                <a16:creationId xmlns:a16="http://schemas.microsoft.com/office/drawing/2014/main" id="{5B6872BE-B8A9-4304-B03C-5745AC6FD87B}"/>
              </a:ext>
            </a:extLst>
          </p:cNvPr>
          <p:cNvSpPr/>
          <p:nvPr userDrawn="1"/>
        </p:nvSpPr>
        <p:spPr>
          <a:xfrm>
            <a:off x="921212" y="-36648"/>
            <a:ext cx="6377363" cy="4496354"/>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
        <p:nvSpPr>
          <p:cNvPr id="21" name="Rektangel 20">
            <a:extLst>
              <a:ext uri="{FF2B5EF4-FFF2-40B4-BE49-F238E27FC236}">
                <a16:creationId xmlns:a16="http://schemas.microsoft.com/office/drawing/2014/main" id="{5FF17AB9-A212-4E6E-8E73-01A1B02D033D}"/>
              </a:ext>
            </a:extLst>
          </p:cNvPr>
          <p:cNvSpPr/>
          <p:nvPr userDrawn="1"/>
        </p:nvSpPr>
        <p:spPr>
          <a:xfrm>
            <a:off x="10834226" y="5999432"/>
            <a:ext cx="892800" cy="374400"/>
          </a:xfrm>
          <a:prstGeom prst="rect">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err="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13" name="Text Placeholder 13"/>
          <p:cNvSpPr>
            <a:spLocks noGrp="1"/>
          </p:cNvSpPr>
          <p:nvPr>
            <p:ph type="body" sz="quarter" idx="29"/>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extLst>
      <p:ext uri="{BB962C8B-B14F-4D97-AF65-F5344CB8AC3E}">
        <p14:creationId xmlns:p14="http://schemas.microsoft.com/office/powerpoint/2010/main" val="483937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2174" y="0"/>
            <a:ext cx="2408239" cy="6858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1" y="5706000"/>
            <a:ext cx="12190413"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1541463"/>
            <a:ext cx="7394441" cy="1424390"/>
          </a:xfrm>
        </p:spPr>
        <p:txBody>
          <a:bodyPr>
            <a:spAutoFit/>
          </a:bodyPr>
          <a:lstStyle>
            <a:lvl1pPr>
              <a:lnSpc>
                <a:spcPct val="88000"/>
              </a:lnSpc>
              <a:defRPr sz="5200">
                <a:solidFill>
                  <a:schemeClr val="tx2"/>
                </a:solidFill>
              </a:defRPr>
            </a:lvl1pPr>
          </a:lstStyle>
          <a:p>
            <a:r>
              <a:rPr lang="da-DK" noProof="0" dirty="0"/>
              <a:t>Titel i op til 2 linjers længde</a:t>
            </a:r>
          </a:p>
        </p:txBody>
      </p:sp>
      <p:sp>
        <p:nvSpPr>
          <p:cNvPr id="37" name="Text Placeholder 6"/>
          <p:cNvSpPr>
            <a:spLocks noGrp="1"/>
          </p:cNvSpPr>
          <p:nvPr>
            <p:ph type="body" sz="quarter" idx="27" hasCustomPrompt="1"/>
          </p:nvPr>
        </p:nvSpPr>
        <p:spPr>
          <a:xfrm>
            <a:off x="554038" y="3323829"/>
            <a:ext cx="7351712" cy="1440000"/>
          </a:xfrm>
        </p:spPr>
        <p:txBody>
          <a:bodyPr/>
          <a:lstStyle>
            <a:lvl1pPr marL="0" indent="0">
              <a:buNone/>
              <a:defRPr sz="2400" b="0">
                <a:solidFill>
                  <a:schemeClr val="accent2"/>
                </a:solidFill>
              </a:defRPr>
            </a:lvl1pPr>
            <a:lvl2pPr marL="252000" indent="0">
              <a:buNone/>
              <a:defRPr/>
            </a:lvl2pPr>
          </a:lstStyle>
          <a:p>
            <a:pPr lvl="0"/>
            <a:r>
              <a:rPr lang="da-DK" dirty="0"/>
              <a:t>Klik for at tilføje manchet i en eller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0413"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2751608"/>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3829781"/>
            <a:ext cx="7351712" cy="1440000"/>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flere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3" name="Picture 12"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5"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4"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3"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0413"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09" y="3249791"/>
            <a:ext cx="7394441" cy="720197"/>
          </a:xfrm>
        </p:spPr>
        <p:txBody>
          <a:bodyPr anchor="t">
            <a:spAutoFit/>
          </a:bodyPr>
          <a:lstStyle>
            <a:lvl1pPr>
              <a:lnSpc>
                <a:spcPct val="88000"/>
              </a:lnSpc>
              <a:defRPr sz="5200" baseline="0">
                <a:solidFill>
                  <a:schemeClr val="bg1"/>
                </a:solidFill>
              </a:defRPr>
            </a:lvl1pPr>
          </a:lstStyle>
          <a:p>
            <a:r>
              <a:rPr lang="da-DK" noProof="0" dirty="0"/>
              <a:t>Titel på en linje</a:t>
            </a:r>
          </a:p>
        </p:txBody>
      </p:sp>
      <p:sp>
        <p:nvSpPr>
          <p:cNvPr id="37" name="Text Placeholder 6"/>
          <p:cNvSpPr>
            <a:spLocks noGrp="1"/>
          </p:cNvSpPr>
          <p:nvPr>
            <p:ph type="body" sz="quarter" idx="27" hasCustomPrompt="1"/>
          </p:nvPr>
        </p:nvSpPr>
        <p:spPr>
          <a:xfrm>
            <a:off x="554038" y="4267199"/>
            <a:ext cx="7351712" cy="673101"/>
          </a:xfrm>
        </p:spPr>
        <p:txBody>
          <a:bodyPr/>
          <a:lstStyle>
            <a:lvl1pPr marL="0" indent="0">
              <a:buNone/>
              <a:defRPr sz="2400" b="0">
                <a:solidFill>
                  <a:srgbClr val="FFFFFF"/>
                </a:solidFill>
              </a:defRPr>
            </a:lvl1pPr>
            <a:lvl2pPr marL="252000" indent="0">
              <a:buNone/>
              <a:defRPr/>
            </a:lvl2pPr>
          </a:lstStyle>
          <a:p>
            <a:pPr lvl="0"/>
            <a:r>
              <a:rPr lang="da-DK" dirty="0"/>
              <a:t>Klik for at tilføje manchet i en eller to linjer</a:t>
            </a:r>
          </a:p>
        </p:txBody>
      </p:sp>
      <p:sp>
        <p:nvSpPr>
          <p:cNvPr id="16" name="TextBox 15"/>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27" name="Picture 26"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2"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LD-Logo her.</a:t>
            </a:r>
            <a:br>
              <a:rPr lang="da-DK" dirty="0"/>
            </a:br>
            <a:r>
              <a:rPr lang="da-DK" dirty="0"/>
              <a:t>Q:\</a:t>
            </a:r>
            <a:r>
              <a:rPr lang="da-DK" dirty="0" err="1"/>
              <a:t>SEGES_Visuel_identitet</a:t>
            </a:r>
            <a:r>
              <a:rPr lang="da-DK" dirty="0"/>
              <a:t>\PowerPoint\Skabeloner\Grafik til SEGES </a:t>
            </a:r>
            <a:r>
              <a:rPr lang="da-DK" dirty="0" err="1"/>
              <a:t>pptx</a:t>
            </a:r>
            <a:endParaRPr lang="da-DK" dirty="0"/>
          </a:p>
        </p:txBody>
      </p:sp>
      <p:sp>
        <p:nvSpPr>
          <p:cNvPr id="16"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5" name="Text Placeholder 13">
            <a:extLst>
              <a:ext uri="{FF2B5EF4-FFF2-40B4-BE49-F238E27FC236}">
                <a16:creationId xmlns:a16="http://schemas.microsoft.com/office/drawing/2014/main" id="{4B93EFC5-FCC4-4E49-A0F6-2C6E331DF4CB}"/>
              </a:ext>
            </a:extLst>
          </p:cNvPr>
          <p:cNvSpPr>
            <a:spLocks noGrp="1"/>
          </p:cNvSpPr>
          <p:nvPr>
            <p:ph type="body" sz="quarter" idx="36"/>
          </p:nvPr>
        </p:nvSpPr>
        <p:spPr>
          <a:xfrm>
            <a:off x="10834226" y="5999432"/>
            <a:ext cx="892800" cy="374400"/>
          </a:xfrm>
          <a:blipFill>
            <a:blip r:embed="rId5" cstate="print">
              <a:extLst>
                <a:ext uri="{28A0092B-C50C-407E-A947-70E740481C1C}">
                  <a14:useLocalDpi xmlns:a14="http://schemas.microsoft.com/office/drawing/2010/main" val="0"/>
                </a:ext>
              </a:extLst>
            </a:blip>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a:xfrm>
            <a:off x="10388600" y="452084"/>
            <a:ext cx="1012824" cy="144001"/>
          </a:xfrm>
          <a:prstGeom prst="rect">
            <a:avLst/>
          </a:prstGeom>
        </p:spPr>
        <p:txBody>
          <a:bodyPr/>
          <a:lstStyle/>
          <a:p>
            <a:fld id="{5D2C6ECF-3192-DC4B-B1E4-B2022DC1CFC2}" type="datetime1">
              <a:rPr lang="da-DK" noProof="0" smtClean="0"/>
              <a:t>22-03-2022</a:t>
            </a:fld>
            <a:endParaRPr lang="da-DK" noProof="0"/>
          </a:p>
        </p:txBody>
      </p:sp>
      <p:sp>
        <p:nvSpPr>
          <p:cNvPr id="11" name="Slide Number Placeholder 10"/>
          <p:cNvSpPr>
            <a:spLocks noGrp="1"/>
          </p:cNvSpPr>
          <p:nvPr>
            <p:ph type="sldNum" sz="quarter" idx="12"/>
          </p:nvPr>
        </p:nvSpPr>
        <p:spPr>
          <a:xfrm>
            <a:off x="11401424" y="452085"/>
            <a:ext cx="246143" cy="144000"/>
          </a:xfrm>
          <a:prstGeom prst="rect">
            <a:avLst/>
          </a:prstGeom>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8" name="Billede 27"/>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8029403"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3" name="Content Placeholder 6"/>
          <p:cNvSpPr>
            <a:spLocks noGrp="1"/>
          </p:cNvSpPr>
          <p:nvPr>
            <p:ph sz="quarter" idx="24" hasCustomPrompt="1"/>
          </p:nvPr>
        </p:nvSpPr>
        <p:spPr>
          <a:xfrm>
            <a:off x="542925"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 name="Date Placeholder 3"/>
          <p:cNvSpPr>
            <a:spLocks noGrp="1"/>
          </p:cNvSpPr>
          <p:nvPr>
            <p:ph type="dt" sz="half" idx="25"/>
          </p:nvPr>
        </p:nvSpPr>
        <p:spPr>
          <a:xfrm>
            <a:off x="10388600" y="452084"/>
            <a:ext cx="1012824" cy="144001"/>
          </a:xfrm>
          <a:prstGeom prst="rect">
            <a:avLst/>
          </a:prstGeom>
        </p:spPr>
        <p:txBody>
          <a:bodyPr/>
          <a:lstStyle/>
          <a:p>
            <a:fld id="{8C22AC67-55FF-1748-A744-68C60D57CAD9}" type="datetime1">
              <a:rPr lang="da-DK" smtClean="0"/>
              <a:t>22-03-2022</a:t>
            </a:fld>
            <a:endParaRPr lang="da-DK"/>
          </a:p>
        </p:txBody>
      </p:sp>
      <p:sp>
        <p:nvSpPr>
          <p:cNvPr id="5" name="Slide Number Placeholder 4"/>
          <p:cNvSpPr>
            <a:spLocks noGrp="1"/>
          </p:cNvSpPr>
          <p:nvPr>
            <p:ph type="sldNum" sz="quarter" idx="26"/>
          </p:nvPr>
        </p:nvSpPr>
        <p:spPr>
          <a:xfrm>
            <a:off x="11401424" y="452085"/>
            <a:ext cx="246143" cy="144000"/>
          </a:xfrm>
          <a:prstGeom prst="rect">
            <a:avLst/>
          </a:prstGeom>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51" name="Group 50"/>
          <p:cNvGrpSpPr/>
          <p:nvPr userDrawn="1"/>
        </p:nvGrpSpPr>
        <p:grpSpPr>
          <a:xfrm>
            <a:off x="-2481943" y="-680"/>
            <a:ext cx="2412094"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63" name="TextBox 62"/>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67"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7"/>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9" name="Text Placeholder 13"/>
          <p:cNvSpPr>
            <a:spLocks noGrp="1"/>
          </p:cNvSpPr>
          <p:nvPr>
            <p:ph type="body" sz="quarter" idx="28"/>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0" name="Billede 29"/>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1828" y="1549399"/>
            <a:ext cx="7267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29" name="Picture Placeholder 7"/>
          <p:cNvSpPr>
            <a:spLocks noGrp="1"/>
          </p:cNvSpPr>
          <p:nvPr>
            <p:ph type="pic" sz="quarter" idx="25" hasCustomPrompt="1"/>
          </p:nvPr>
        </p:nvSpPr>
        <p:spPr>
          <a:xfrm>
            <a:off x="542925" y="1549399"/>
            <a:ext cx="3600000" cy="4148139"/>
          </a:xfrm>
        </p:spPr>
        <p:txBody>
          <a:bodyPr tIns="2376000"/>
          <a:lstStyle>
            <a:lvl1pPr marL="0" indent="0" algn="ctr">
              <a:buFont typeface="Arial" pitchFamily="34" charset="0"/>
              <a:buNone/>
              <a:defRPr sz="1400" b="0"/>
            </a:lvl1pPr>
          </a:lstStyle>
          <a:p>
            <a:r>
              <a:rPr lang="da-DK" noProof="0" dirty="0"/>
              <a:t>Indsæt billede</a:t>
            </a:r>
          </a:p>
        </p:txBody>
      </p:sp>
      <p:sp>
        <p:nvSpPr>
          <p:cNvPr id="3" name="Slide Number Placeholder 2"/>
          <p:cNvSpPr>
            <a:spLocks noGrp="1"/>
          </p:cNvSpPr>
          <p:nvPr>
            <p:ph type="sldNum" sz="quarter" idx="27"/>
          </p:nvPr>
        </p:nvSpPr>
        <p:spPr>
          <a:xfrm>
            <a:off x="11401424" y="452085"/>
            <a:ext cx="246143" cy="144000"/>
          </a:xfrm>
          <a:prstGeom prst="rect">
            <a:avLst/>
          </a:prstGeom>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9" name="Group 38"/>
          <p:cNvGrpSpPr/>
          <p:nvPr userDrawn="1"/>
        </p:nvGrpSpPr>
        <p:grpSpPr>
          <a:xfrm>
            <a:off x="-2481943" y="-680"/>
            <a:ext cx="2412094"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56"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73064" y="3420158"/>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79700" y="2607847"/>
            <a:ext cx="2535238"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28"/>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29"/>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31" name="Billede 30"/>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 Med partnerlogo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0" name="Text Placeholder 13"/>
          <p:cNvSpPr>
            <a:spLocks noGrp="1"/>
          </p:cNvSpPr>
          <p:nvPr>
            <p:ph type="body" sz="quarter" idx="25"/>
          </p:nvPr>
        </p:nvSpPr>
        <p:spPr>
          <a:xfrm flipH="1">
            <a:off x="6458550" y="0"/>
            <a:ext cx="5731862" cy="6858000"/>
          </a:xfrm>
          <a:solidFill>
            <a:schemeClr val="bg1"/>
          </a:solidFill>
        </p:spPr>
        <p:txBody>
          <a:bodyPr tIns="0"/>
          <a:lstStyle>
            <a:lvl1pPr marL="0" indent="0">
              <a:buFont typeface="Arial" pitchFamily="34" charset="0"/>
              <a:buNone/>
              <a:defRPr sz="100"/>
            </a:lvl1pPr>
          </a:lstStyle>
          <a:p>
            <a:pPr lvl="0"/>
            <a:r>
              <a:rPr lang="da-DK"/>
              <a:t>Rediger typografien i masterens</a:t>
            </a:r>
          </a:p>
        </p:txBody>
      </p:sp>
      <p:sp>
        <p:nvSpPr>
          <p:cNvPr id="2" name="Title 1"/>
          <p:cNvSpPr>
            <a:spLocks noGrp="1"/>
          </p:cNvSpPr>
          <p:nvPr>
            <p:ph type="ctrTitle" hasCustomPrompt="1"/>
          </p:nvPr>
        </p:nvSpPr>
        <p:spPr>
          <a:xfrm>
            <a:off x="511310" y="1901574"/>
            <a:ext cx="5583104" cy="704167"/>
          </a:xfrm>
        </p:spPr>
        <p:txBody>
          <a:bodyPr wrap="square">
            <a:spAutoFit/>
          </a:bodyPr>
          <a:lstStyle>
            <a:lvl1pPr>
              <a:lnSpc>
                <a:spcPct val="88000"/>
              </a:lnSpc>
              <a:defRPr sz="5200">
                <a:solidFill>
                  <a:schemeClr val="tx2"/>
                </a:solidFill>
              </a:defRPr>
            </a:lvl1pPr>
          </a:lstStyle>
          <a:p>
            <a:r>
              <a:rPr lang="da-DK" noProof="0" dirty="0"/>
              <a:t>Navn</a:t>
            </a:r>
          </a:p>
        </p:txBody>
      </p:sp>
      <p:sp>
        <p:nvSpPr>
          <p:cNvPr id="37" name="Text Placeholder 6"/>
          <p:cNvSpPr>
            <a:spLocks noGrp="1"/>
          </p:cNvSpPr>
          <p:nvPr>
            <p:ph type="body" sz="quarter" idx="27" hasCustomPrompt="1"/>
          </p:nvPr>
        </p:nvSpPr>
        <p:spPr>
          <a:xfrm>
            <a:off x="554038" y="3323829"/>
            <a:ext cx="5550842" cy="1440000"/>
          </a:xfrm>
        </p:spPr>
        <p:txBody>
          <a:bodyPr/>
          <a:lstStyle>
            <a:lvl1pPr marL="0" indent="0">
              <a:buNone/>
              <a:defRPr sz="2400" b="0">
                <a:solidFill>
                  <a:schemeClr val="accent2"/>
                </a:solidFill>
              </a:defRPr>
            </a:lvl1pPr>
            <a:lvl2pPr marL="252000" indent="0">
              <a:buNone/>
              <a:defRPr/>
            </a:lvl2pPr>
          </a:lstStyle>
          <a:p>
            <a:pPr lvl="0"/>
            <a:r>
              <a:rPr lang="da-DK" dirty="0"/>
              <a:t>Sted og dato</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Text Placeholder 13"/>
          <p:cNvSpPr>
            <a:spLocks noGrp="1"/>
          </p:cNvSpPr>
          <p:nvPr>
            <p:ph type="body" sz="quarter" idx="24"/>
          </p:nvPr>
        </p:nvSpPr>
        <p:spPr>
          <a:xfrm>
            <a:off x="-1" y="5706000"/>
            <a:ext cx="12190413" cy="1152000"/>
          </a:xfrm>
          <a:solidFill>
            <a:schemeClr val="accent3">
              <a:alpha val="75000"/>
            </a:schemeClr>
          </a:solidFill>
        </p:spPr>
        <p:txBody>
          <a:bodyPr tIns="0"/>
          <a:lstStyle>
            <a:lvl1pPr marL="0" indent="0">
              <a:buFont typeface="Arial" pitchFamily="34" charset="0"/>
              <a:buNone/>
              <a:defRPr sz="100"/>
            </a:lvl1pPr>
          </a:lstStyle>
          <a:p>
            <a:pPr lvl="0"/>
            <a:r>
              <a:rPr lang="da-DK"/>
              <a:t>Rediger typografien i masterens</a:t>
            </a:r>
          </a:p>
        </p:txBody>
      </p:sp>
      <p:sp>
        <p:nvSpPr>
          <p:cNvPr id="24" name="Pladsholder til billede 4"/>
          <p:cNvSpPr>
            <a:spLocks noGrp="1"/>
          </p:cNvSpPr>
          <p:nvPr>
            <p:ph type="pic" sz="quarter" idx="30" hasCustomPrompt="1"/>
          </p:nvPr>
        </p:nvSpPr>
        <p:spPr>
          <a:xfrm>
            <a:off x="6997700" y="3864984"/>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5"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
        <p:nvSpPr>
          <p:cNvPr id="42" name="Pladsholder til billede 4"/>
          <p:cNvSpPr>
            <a:spLocks noGrp="1"/>
          </p:cNvSpPr>
          <p:nvPr>
            <p:ph type="pic" sz="quarter" idx="31" hasCustomPrompt="1"/>
          </p:nvPr>
        </p:nvSpPr>
        <p:spPr>
          <a:xfrm>
            <a:off x="6997700" y="21580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baseline="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2" name="Pladsholder til billede 4"/>
          <p:cNvSpPr>
            <a:spLocks noGrp="1"/>
          </p:cNvSpPr>
          <p:nvPr>
            <p:ph type="pic" sz="quarter" idx="33" hasCustomPrompt="1"/>
          </p:nvPr>
        </p:nvSpPr>
        <p:spPr>
          <a:xfrm>
            <a:off x="6997700" y="456217"/>
            <a:ext cx="4691284" cy="1553062"/>
          </a:xfrm>
        </p:spPr>
        <p:txBody>
          <a:bodyPr wrap="none" anchor="ctr"/>
          <a:lstStyle>
            <a:lvl1pPr marL="285750" marR="0" indent="-285750" algn="l" defTabSz="914400" rtl="0" eaLnBrk="1" fontAlgn="auto" latinLnBrk="0" hangingPunct="1">
              <a:lnSpc>
                <a:spcPct val="94000"/>
              </a:lnSpc>
              <a:spcBef>
                <a:spcPts val="0"/>
              </a:spcBef>
              <a:spcAft>
                <a:spcPts val="2000"/>
              </a:spcAft>
              <a:buClrTx/>
              <a:buSzTx/>
              <a:buFont typeface="Arial"/>
              <a:buNone/>
              <a:tabLst/>
              <a:defRPr sz="1000"/>
            </a:lvl1pPr>
          </a:lstStyle>
          <a:p>
            <a:pPr marL="285750" marR="0" lvl="0" indent="-285750" algn="l" defTabSz="914400" rtl="0" eaLnBrk="1" fontAlgn="auto" latinLnBrk="0" hangingPunct="1">
              <a:lnSpc>
                <a:spcPct val="94000"/>
              </a:lnSpc>
              <a:spcBef>
                <a:spcPts val="0"/>
              </a:spcBef>
              <a:spcAft>
                <a:spcPts val="2000"/>
              </a:spcAft>
              <a:buClrTx/>
              <a:buSzTx/>
              <a:tabLst/>
              <a:defRPr/>
            </a:pPr>
            <a:r>
              <a:rPr lang="da-DK" dirty="0"/>
              <a:t>Klik og indsæt partnerlogo her</a:t>
            </a:r>
          </a:p>
        </p:txBody>
      </p:sp>
      <p:sp>
        <p:nvSpPr>
          <p:cNvPr id="23" name="Text Placeholder 13"/>
          <p:cNvSpPr>
            <a:spLocks noGrp="1"/>
          </p:cNvSpPr>
          <p:nvPr>
            <p:ph type="body" sz="quarter" idx="29"/>
          </p:nvPr>
        </p:nvSpPr>
        <p:spPr>
          <a:xfrm>
            <a:off x="554038" y="6205995"/>
            <a:ext cx="2178000" cy="180000"/>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Rediger typografien i masterens</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Overskrift i op til 2 linjer</a:t>
            </a:r>
          </a:p>
        </p:txBody>
      </p:sp>
      <p:sp>
        <p:nvSpPr>
          <p:cNvPr id="8" name="Date Placeholder 7"/>
          <p:cNvSpPr>
            <a:spLocks noGrp="1"/>
          </p:cNvSpPr>
          <p:nvPr>
            <p:ph type="dt" sz="half" idx="10"/>
          </p:nvPr>
        </p:nvSpPr>
        <p:spPr>
          <a:xfrm>
            <a:off x="10388600" y="452084"/>
            <a:ext cx="1012824" cy="144001"/>
          </a:xfrm>
          <a:prstGeom prst="rect">
            <a:avLst/>
          </a:prstGeom>
        </p:spPr>
        <p:txBody>
          <a:bodyPr/>
          <a:lstStyle/>
          <a:p>
            <a:fld id="{13EC878D-0872-7E4B-9B68-F89B08C94C40}" type="datetime1">
              <a:rPr lang="da-DK" noProof="0" smtClean="0"/>
              <a:t>22-03-2022</a:t>
            </a:fld>
            <a:endParaRPr lang="da-DK" noProof="0"/>
          </a:p>
        </p:txBody>
      </p:sp>
      <p:sp>
        <p:nvSpPr>
          <p:cNvPr id="10" name="Slide Number Placeholder 9"/>
          <p:cNvSpPr>
            <a:spLocks noGrp="1"/>
          </p:cNvSpPr>
          <p:nvPr>
            <p:ph type="sldNum" sz="quarter" idx="12"/>
          </p:nvPr>
        </p:nvSpPr>
        <p:spPr>
          <a:xfrm>
            <a:off x="11401424" y="452085"/>
            <a:ext cx="246143" cy="144000"/>
          </a:xfrm>
          <a:prstGeom prst="rect">
            <a:avLst/>
          </a:prstGeom>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0" name="TextBox 29"/>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33"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9"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0"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3" name="Billede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0413" cy="2870200"/>
          </a:xfrm>
        </p:spPr>
        <p:txBody>
          <a:bodyPr anchor="ctr"/>
          <a:lstStyle>
            <a:lvl1pPr marL="0" indent="0" algn="ctr">
              <a:buNone/>
              <a:defRPr sz="1000"/>
            </a:lvl1pPr>
          </a:lstStyle>
          <a:p>
            <a:r>
              <a:rPr lang="da-DK" dirty="0"/>
              <a:t>Indsæt billede</a:t>
            </a:r>
          </a:p>
        </p:txBody>
      </p:sp>
      <p:sp>
        <p:nvSpPr>
          <p:cNvPr id="26" name="Text Placeholder 13"/>
          <p:cNvSpPr>
            <a:spLocks noGrp="1"/>
          </p:cNvSpPr>
          <p:nvPr>
            <p:ph type="body" sz="quarter" idx="25"/>
          </p:nvPr>
        </p:nvSpPr>
        <p:spPr>
          <a:xfrm flipH="1">
            <a:off x="9782174" y="0"/>
            <a:ext cx="2408239"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8" name="Title 7"/>
          <p:cNvSpPr>
            <a:spLocks noGrp="1"/>
          </p:cNvSpPr>
          <p:nvPr>
            <p:ph type="title" hasCustomPrompt="1"/>
          </p:nvPr>
        </p:nvSpPr>
        <p:spPr>
          <a:xfrm>
            <a:off x="529792" y="392885"/>
            <a:ext cx="9020175" cy="711638"/>
          </a:xfrm>
        </p:spPr>
        <p:txBody>
          <a:bodyPr/>
          <a:lstStyle/>
          <a:p>
            <a:r>
              <a:rPr lang="da-DK" noProof="0" dirty="0"/>
              <a:t>Overskrift i op til 2 linjer</a:t>
            </a:r>
            <a:endParaRPr lang="da-DK" dirty="0"/>
          </a:p>
        </p:txBody>
      </p:sp>
      <p:sp>
        <p:nvSpPr>
          <p:cNvPr id="30" name="Content Placeholder 6"/>
          <p:cNvSpPr>
            <a:spLocks noGrp="1"/>
          </p:cNvSpPr>
          <p:nvPr>
            <p:ph sz="quarter" idx="21" hasCustomPrompt="1"/>
          </p:nvPr>
        </p:nvSpPr>
        <p:spPr>
          <a:xfrm>
            <a:off x="542925" y="1549399"/>
            <a:ext cx="9020175" cy="2133601"/>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p:txBody>
      </p:sp>
      <p:sp>
        <p:nvSpPr>
          <p:cNvPr id="9" name="Date Placeholder 8"/>
          <p:cNvSpPr>
            <a:spLocks noGrp="1"/>
          </p:cNvSpPr>
          <p:nvPr>
            <p:ph type="dt" sz="half" idx="28"/>
          </p:nvPr>
        </p:nvSpPr>
        <p:spPr>
          <a:xfrm>
            <a:off x="10388600" y="452084"/>
            <a:ext cx="1012824" cy="144001"/>
          </a:xfrm>
          <a:prstGeom prst="rect">
            <a:avLst/>
          </a:prstGeom>
        </p:spPr>
        <p:txBody>
          <a:bodyPr/>
          <a:lstStyle>
            <a:lvl1pPr>
              <a:defRPr>
                <a:solidFill>
                  <a:srgbClr val="FFFFFF"/>
                </a:solidFill>
              </a:defRPr>
            </a:lvl1pPr>
          </a:lstStyle>
          <a:p>
            <a:fld id="{A3019D5A-061D-0947-A1C3-8CE23808E547}" type="datetime1">
              <a:rPr lang="da-DK" smtClean="0"/>
              <a:t>22-03-2022</a:t>
            </a:fld>
            <a:endParaRPr lang="da-DK" dirty="0"/>
          </a:p>
        </p:txBody>
      </p:sp>
      <p:sp>
        <p:nvSpPr>
          <p:cNvPr id="10" name="Slide Number Placeholder 9"/>
          <p:cNvSpPr>
            <a:spLocks noGrp="1"/>
          </p:cNvSpPr>
          <p:nvPr>
            <p:ph type="sldNum" sz="quarter" idx="29"/>
          </p:nvPr>
        </p:nvSpPr>
        <p:spPr>
          <a:xfrm>
            <a:off x="11401424" y="452085"/>
            <a:ext cx="246143" cy="144000"/>
          </a:xfrm>
          <a:prstGeom prst="rect">
            <a:avLst/>
          </a:prstGeom>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1943" y="-680"/>
            <a:ext cx="2412094"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1" name="TextBox 4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79700" y="2231950"/>
            <a:ext cx="253523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p:txBody>
      </p:sp>
      <p:pic>
        <p:nvPicPr>
          <p:cNvPr id="45" name="Picture 2"/>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73064" y="30569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43" name="Text Placeholder 13"/>
          <p:cNvSpPr>
            <a:spLocks noGrp="1"/>
          </p:cNvSpPr>
          <p:nvPr>
            <p:ph type="body" sz="quarter" idx="19"/>
          </p:nvPr>
        </p:nvSpPr>
        <p:spPr>
          <a:xfrm>
            <a:off x="10680987" y="5988208"/>
            <a:ext cx="1007997" cy="587589"/>
          </a:xfrm>
          <a:blipFill rotWithShape="1">
            <a:blip r:embed="rId6"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35" name="Text Placeholder 13"/>
          <p:cNvSpPr>
            <a:spLocks noGrp="1"/>
          </p:cNvSpPr>
          <p:nvPr>
            <p:ph type="body" sz="quarter" idx="26"/>
          </p:nvPr>
        </p:nvSpPr>
        <p:spPr>
          <a:xfrm>
            <a:off x="486802" y="6030098"/>
            <a:ext cx="1325521" cy="525104"/>
          </a:xfrm>
          <a:blipFill rotWithShape="1">
            <a:blip r:embed="rId7"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890" y="1549400"/>
            <a:ext cx="4664510"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7" name="Picture Placeholder 2"/>
          <p:cNvSpPr>
            <a:spLocks noGrp="1"/>
          </p:cNvSpPr>
          <p:nvPr>
            <p:ph type="pic" sz="quarter" idx="28" hasCustomPrompt="1"/>
          </p:nvPr>
        </p:nvSpPr>
        <p:spPr>
          <a:xfrm>
            <a:off x="567892" y="3623205"/>
            <a:ext cx="4664508"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sp>
        <p:nvSpPr>
          <p:cNvPr id="48" name="Picture Placeholder 2"/>
          <p:cNvSpPr>
            <a:spLocks noGrp="1"/>
          </p:cNvSpPr>
          <p:nvPr>
            <p:ph type="pic" sz="quarter" idx="31" hasCustomPrompt="1"/>
          </p:nvPr>
        </p:nvSpPr>
        <p:spPr>
          <a:xfrm>
            <a:off x="5232400" y="1549400"/>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sp>
        <p:nvSpPr>
          <p:cNvPr id="49" name="Picture Placeholder 2"/>
          <p:cNvSpPr>
            <a:spLocks noGrp="1"/>
          </p:cNvSpPr>
          <p:nvPr>
            <p:ph type="pic" sz="quarter" idx="32" hasCustomPrompt="1"/>
          </p:nvPr>
        </p:nvSpPr>
        <p:spPr>
          <a:xfrm>
            <a:off x="5232400" y="3623205"/>
            <a:ext cx="4683123" cy="2070100"/>
          </a:xfrm>
          <a:noFill/>
          <a:ln w="38100" cmpd="sng">
            <a:solidFill>
              <a:schemeClr val="bg1"/>
            </a:solidFill>
          </a:ln>
        </p:spPr>
        <p:txBody>
          <a:bodyPr anchor="ctr"/>
          <a:lstStyle>
            <a:lvl1pPr marL="0" indent="0" algn="ctr">
              <a:buNone/>
              <a:defRPr sz="1200"/>
            </a:lvl1pPr>
          </a:lstStyle>
          <a:p>
            <a:r>
              <a:rPr lang="da-DK" dirty="0"/>
              <a:t>Indsæt billede</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54" name="Text Placeholder 13"/>
          <p:cNvSpPr>
            <a:spLocks noGrp="1"/>
          </p:cNvSpPr>
          <p:nvPr>
            <p:ph type="body" sz="quarter" idx="33"/>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55" name="Text Placeholder 13"/>
          <p:cNvSpPr>
            <a:spLocks noGrp="1"/>
          </p:cNvSpPr>
          <p:nvPr>
            <p:ph type="body" sz="quarter" idx="3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17" name="Billede 16"/>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pic>
        <p:nvPicPr>
          <p:cNvPr id="50" name="Picture 49"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38" name="TextBox 37"/>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6742" y="1127050"/>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sp>
        <p:nvSpPr>
          <p:cNvPr id="41" name="TextBox 17"/>
          <p:cNvSpPr txBox="1">
            <a:spLocks noChangeArrowheads="1"/>
          </p:cNvSpPr>
          <p:nvPr userDrawn="1"/>
        </p:nvSpPr>
        <p:spPr bwMode="auto">
          <a:xfrm>
            <a:off x="-2679700" y="2231950"/>
            <a:ext cx="2535238"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a:t>
            </a:r>
            <a:r>
              <a:rPr lang="da-DK" sz="1000" b="1" baseline="0" dirty="0">
                <a:solidFill>
                  <a:schemeClr val="tx1"/>
                </a:solidFill>
              </a:rPr>
              <a:t> </a:t>
            </a:r>
            <a:r>
              <a:rPr lang="da-DK" sz="1000" b="1" dirty="0">
                <a:solidFill>
                  <a:schemeClr val="tx1"/>
                </a:solidFill>
              </a:rPr>
              <a:t>billede i pladsholderne</a:t>
            </a:r>
          </a:p>
          <a:p>
            <a:pPr marL="0" indent="0" algn="r" eaLnBrk="1" hangingPunct="1">
              <a:buNone/>
              <a:defRPr/>
            </a:pPr>
            <a:r>
              <a:rPr lang="da-DK" sz="1000" b="0" dirty="0">
                <a:solidFill>
                  <a:schemeClr val="tx1"/>
                </a:solidFill>
              </a:rPr>
              <a:t>1. Indsæt et billede ved at klikke på ikonet midt i pladsholderen</a:t>
            </a:r>
          </a:p>
          <a:p>
            <a:pPr marL="0" indent="0" algn="r" eaLnBrk="1" hangingPunct="1">
              <a:buNone/>
              <a:defRPr/>
            </a:pPr>
            <a:r>
              <a:rPr lang="da-DK" sz="1000" b="0" dirty="0">
                <a:solidFill>
                  <a:schemeClr val="tx1"/>
                </a:solidFill>
              </a:rPr>
              <a:t>2. V</a:t>
            </a:r>
            <a:r>
              <a:rPr lang="da-DK" sz="1000" b="0" baseline="0" dirty="0">
                <a:solidFill>
                  <a:schemeClr val="tx1"/>
                </a:solidFill>
              </a:rPr>
              <a:t>ælg et billedet, fra din computer, som skal indsættes</a:t>
            </a:r>
          </a:p>
          <a:p>
            <a:pPr marL="0" indent="0" algn="r" eaLnBrk="1" hangingPunct="1">
              <a:buNone/>
              <a:defRPr/>
            </a:pPr>
            <a:endParaRPr lang="da-DK" sz="1000" b="0" baseline="0" dirty="0">
              <a:solidFill>
                <a:schemeClr val="tx1"/>
              </a:solidFill>
            </a:endParaRPr>
          </a:p>
          <a:p>
            <a:pPr marL="0" indent="0" algn="r" eaLnBrk="1" hangingPunct="1">
              <a:buNone/>
              <a:defRPr/>
            </a:pPr>
            <a:endParaRPr lang="da-DK" sz="1000" b="0" baseline="0" dirty="0">
              <a:solidFill>
                <a:schemeClr val="tx1"/>
              </a:solidFill>
            </a:endParaRPr>
          </a:p>
          <a:p>
            <a:pPr marL="0" indent="0" algn="r" eaLnBrk="1" hangingPunct="1">
              <a:buNone/>
              <a:defRPr/>
            </a:pPr>
            <a:r>
              <a:rPr lang="da-DK" sz="1000" b="0" baseline="0" dirty="0">
                <a:solidFill>
                  <a:schemeClr val="tx1"/>
                </a:solidFill>
              </a:rPr>
              <a:t>Du beskærer billedet ved at klikke på ”Beskær” i værktøjslinjen – Når du beskærer kan du skalere billedet op og ned eller beskærer </a:t>
            </a:r>
            <a:r>
              <a:rPr lang="da-DK" sz="1000" b="0" baseline="0" dirty="0" err="1">
                <a:solidFill>
                  <a:schemeClr val="tx1"/>
                </a:solidFill>
              </a:rPr>
              <a:t>vha</a:t>
            </a:r>
            <a:r>
              <a:rPr lang="da-DK" sz="1000" b="0" baseline="0" dirty="0">
                <a:solidFill>
                  <a:schemeClr val="tx1"/>
                </a:solidFill>
              </a:rPr>
              <a:t> den sorte </a:t>
            </a:r>
            <a:r>
              <a:rPr lang="da-DK" sz="1000" b="0" baseline="0" dirty="0" err="1">
                <a:solidFill>
                  <a:schemeClr val="tx1"/>
                </a:solidFill>
              </a:rPr>
              <a:t>beskæringsmakør</a:t>
            </a:r>
            <a:r>
              <a:rPr lang="da-DK" sz="1000" b="0" baseline="0" dirty="0">
                <a:solidFill>
                  <a:schemeClr val="tx1"/>
                </a:solidFill>
              </a:rPr>
              <a:t>. </a:t>
            </a:r>
          </a:p>
        </p:txBody>
      </p:sp>
      <p:sp>
        <p:nvSpPr>
          <p:cNvPr id="42"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pic>
        <p:nvPicPr>
          <p:cNvPr id="44"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73064" y="3044261"/>
            <a:ext cx="228600" cy="236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21" name="Picture Placeholder 2"/>
          <p:cNvSpPr>
            <a:spLocks noGrp="1"/>
          </p:cNvSpPr>
          <p:nvPr>
            <p:ph type="pic" sz="quarter" idx="27" hasCustomPrompt="1"/>
          </p:nvPr>
        </p:nvSpPr>
        <p:spPr>
          <a:xfrm>
            <a:off x="567892"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2" name="Picture Placeholder 2"/>
          <p:cNvSpPr>
            <a:spLocks noGrp="1"/>
          </p:cNvSpPr>
          <p:nvPr>
            <p:ph type="pic" sz="quarter" idx="28" hasCustomPrompt="1"/>
          </p:nvPr>
        </p:nvSpPr>
        <p:spPr>
          <a:xfrm>
            <a:off x="567892"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3" name="Picture Placeholder 2"/>
          <p:cNvSpPr>
            <a:spLocks noGrp="1"/>
          </p:cNvSpPr>
          <p:nvPr>
            <p:ph type="pic" sz="quarter" idx="29" hasCustomPrompt="1"/>
          </p:nvPr>
        </p:nvSpPr>
        <p:spPr>
          <a:xfrm>
            <a:off x="4258734"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4" name="Picture Placeholder 2"/>
          <p:cNvSpPr>
            <a:spLocks noGrp="1"/>
          </p:cNvSpPr>
          <p:nvPr>
            <p:ph type="pic" sz="quarter" idx="30" hasCustomPrompt="1"/>
          </p:nvPr>
        </p:nvSpPr>
        <p:spPr>
          <a:xfrm>
            <a:off x="4258734"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5" name="Picture Placeholder 2"/>
          <p:cNvSpPr>
            <a:spLocks noGrp="1"/>
          </p:cNvSpPr>
          <p:nvPr>
            <p:ph type="pic" sz="quarter" idx="31" hasCustomPrompt="1"/>
          </p:nvPr>
        </p:nvSpPr>
        <p:spPr>
          <a:xfrm>
            <a:off x="7948949" y="1549400"/>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6" name="Picture Placeholder 2"/>
          <p:cNvSpPr>
            <a:spLocks noGrp="1"/>
          </p:cNvSpPr>
          <p:nvPr>
            <p:ph type="pic" sz="quarter" idx="32" hasCustomPrompt="1"/>
          </p:nvPr>
        </p:nvSpPr>
        <p:spPr>
          <a:xfrm>
            <a:off x="7948949" y="3623205"/>
            <a:ext cx="3686608" cy="2070100"/>
          </a:xfrm>
          <a:ln w="38100" cmpd="sng">
            <a:solidFill>
              <a:schemeClr val="bg1"/>
            </a:solidFill>
          </a:ln>
        </p:spPr>
        <p:txBody>
          <a:bodyPr anchor="ctr"/>
          <a:lstStyle>
            <a:lvl1pPr marL="0" indent="0" algn="ctr">
              <a:buNone/>
              <a:defRPr sz="1200"/>
            </a:lvl1pPr>
          </a:lstStyle>
          <a:p>
            <a:r>
              <a:rPr lang="da-DK" dirty="0"/>
              <a:t>Indsæt billede</a:t>
            </a:r>
          </a:p>
        </p:txBody>
      </p:sp>
      <p:sp>
        <p:nvSpPr>
          <p:cNvPr id="27"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8"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pic>
        <p:nvPicPr>
          <p:cNvPr id="29" name="Billede 2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42925" y="6135673"/>
            <a:ext cx="1225865" cy="312020"/>
          </a:xfrm>
          <a:prstGeom prst="rect">
            <a:avLst/>
          </a:prstGeom>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1" y="0"/>
            <a:ext cx="9782175"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1" name="Text Placeholder 13"/>
          <p:cNvSpPr>
            <a:spLocks noGrp="1" noChangeAspect="1"/>
          </p:cNvSpPr>
          <p:nvPr>
            <p:ph type="body" sz="quarter" idx="23"/>
          </p:nvPr>
        </p:nvSpPr>
        <p:spPr>
          <a:xfrm>
            <a:off x="9782175" y="5706000"/>
            <a:ext cx="2428558" cy="1152000"/>
          </a:xfrm>
          <a:solidFill>
            <a:schemeClr val="accent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32" name="Text Placeholder 13"/>
          <p:cNvSpPr>
            <a:spLocks noGrp="1"/>
          </p:cNvSpPr>
          <p:nvPr>
            <p:ph type="body" sz="quarter" idx="24"/>
          </p:nvPr>
        </p:nvSpPr>
        <p:spPr>
          <a:xfrm>
            <a:off x="0" y="5706000"/>
            <a:ext cx="9782174" cy="1152000"/>
          </a:xfrm>
          <a:solidFill>
            <a:schemeClr val="tx2"/>
          </a:solidFill>
        </p:spPr>
        <p:txBody>
          <a:bodyPr tIns="0"/>
          <a:lstStyle>
            <a:lvl1pPr marL="0" indent="0">
              <a:buFont typeface="Arial" pitchFamily="34" charset="0"/>
              <a:buNone/>
              <a:defRPr sz="100"/>
            </a:lvl1pPr>
          </a:lstStyle>
          <a:p>
            <a:pPr lvl="0"/>
            <a:r>
              <a:rPr lang="da-DK"/>
              <a:t>Klik for at redigere teksttypografierne i masteren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17" name="TextBox 16"/>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200" y="0"/>
            <a:ext cx="326179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a:t>
            </a:r>
          </a:p>
          <a:p>
            <a:pPr algn="r" defTabSz="457200">
              <a:tabLst>
                <a:tab pos="177800" algn="l"/>
              </a:tabLst>
              <a:defRPr/>
            </a:pPr>
            <a:r>
              <a:rPr lang="da-DK" sz="1000" dirty="0">
                <a:solidFill>
                  <a:schemeClr val="tx1"/>
                </a:solidFill>
                <a:cs typeface="Arial" charset="0"/>
              </a:rPr>
              <a:t>1.	Højreklik udenfor </a:t>
            </a:r>
            <a:r>
              <a:rPr lang="da-DK" sz="1000" dirty="0" err="1">
                <a:solidFill>
                  <a:schemeClr val="tx1"/>
                </a:solidFill>
                <a:cs typeface="Arial" charset="0"/>
              </a:rPr>
              <a:t>slidet</a:t>
            </a:r>
            <a:r>
              <a:rPr lang="da-DK" sz="1000" dirty="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9"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den </a:t>
            </a:r>
            <a:br>
              <a:rPr lang="da-DK" sz="1000" b="0" dirty="0">
                <a:solidFill>
                  <a:schemeClr val="tx1"/>
                </a:solidFill>
              </a:rPr>
            </a:br>
            <a:r>
              <a:rPr lang="da-DK" sz="1000" b="0" dirty="0">
                <a:solidFill>
                  <a:schemeClr val="tx1"/>
                </a:solidFill>
              </a:rPr>
              <a:t>hvide </a:t>
            </a:r>
            <a:r>
              <a:rPr lang="da-DK" sz="1000" b="0" dirty="0" err="1">
                <a:solidFill>
                  <a:schemeClr val="tx1"/>
                </a:solidFill>
              </a:rPr>
              <a:t>billedepladsholder</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5" name="Picture 14"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6" name="Text Placeholder 13"/>
          <p:cNvSpPr>
            <a:spLocks noGrp="1"/>
          </p:cNvSpPr>
          <p:nvPr>
            <p:ph type="body" sz="quarter" idx="19"/>
          </p:nvPr>
        </p:nvSpPr>
        <p:spPr>
          <a:xfrm>
            <a:off x="10680987" y="5988208"/>
            <a:ext cx="1007997" cy="587589"/>
          </a:xfrm>
          <a:blipFill rotWithShape="1">
            <a:blip r:embed="rId3"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4700"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dirty="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133" y="1318017"/>
            <a:ext cx="7357617" cy="3222366"/>
          </a:xfrm>
        </p:spPr>
        <p:txBody>
          <a:bodyPr anchor="t">
            <a:noAutofit/>
          </a:bodyPr>
          <a:lstStyle>
            <a:lvl1pPr>
              <a:lnSpc>
                <a:spcPct val="88000"/>
              </a:lnSpc>
              <a:defRPr sz="7200" baseline="0">
                <a:solidFill>
                  <a:schemeClr val="bg1"/>
                </a:solidFill>
              </a:defRPr>
            </a:lvl1pPr>
          </a:lstStyle>
          <a:p>
            <a:r>
              <a:rPr lang="da-DK" noProof="0" dirty="0" err="1"/>
              <a:t>Breaker</a:t>
            </a:r>
            <a:r>
              <a:rPr lang="da-DK" noProof="0" dirty="0"/>
              <a:t> side med stor tekst </a:t>
            </a:r>
            <a:br>
              <a:rPr lang="da-DK" noProof="0" dirty="0"/>
            </a:br>
            <a:r>
              <a:rPr lang="da-DK" noProof="0" dirty="0"/>
              <a:t>i flere linjer</a:t>
            </a:r>
          </a:p>
        </p:txBody>
      </p:sp>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6742" y="1511771"/>
            <a:ext cx="264228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Indsæt et baggrundsbillede</a:t>
            </a:r>
          </a:p>
          <a:p>
            <a:pPr marL="0" indent="0" algn="r" eaLnBrk="1" hangingPunct="1">
              <a:buNone/>
              <a:defRPr/>
            </a:pPr>
            <a:r>
              <a:rPr lang="da-DK" sz="1000" b="0" dirty="0">
                <a:solidFill>
                  <a:schemeClr val="tx1"/>
                </a:solidFill>
              </a:rPr>
              <a:t>1. Indsæt et billede ved at klikke på </a:t>
            </a:r>
            <a:r>
              <a:rPr lang="da-DK" sz="1000" b="0" dirty="0" err="1">
                <a:solidFill>
                  <a:schemeClr val="tx1"/>
                </a:solidFill>
              </a:rPr>
              <a:t>billedepladsholderen</a:t>
            </a:r>
            <a:endParaRPr lang="da-DK" sz="1000" b="0" dirty="0">
              <a:solidFill>
                <a:schemeClr val="tx1"/>
              </a:solidFill>
            </a:endParaRPr>
          </a:p>
          <a:p>
            <a:pPr marL="0" indent="0" algn="r" eaLnBrk="1" hangingPunct="1">
              <a:buNone/>
              <a:defRPr/>
            </a:pPr>
            <a:r>
              <a:rPr lang="da-DK" sz="1000" b="0" dirty="0">
                <a:solidFill>
                  <a:schemeClr val="tx1"/>
                </a:solidFill>
              </a:rPr>
              <a:t>2. Via</a:t>
            </a:r>
            <a:r>
              <a:rPr lang="da-DK" sz="1000" b="0" baseline="0" dirty="0">
                <a:solidFill>
                  <a:schemeClr val="tx1"/>
                </a:solidFill>
              </a:rPr>
              <a:t> ”indsæt” – Vælg ”billede” og ”billede fra fil” – Herfra vælger du billedet, fra din computer, som skal indsættes </a:t>
            </a:r>
          </a:p>
          <a:p>
            <a:pPr marL="0" indent="0" algn="r" eaLnBrk="1" hangingPunct="1">
              <a:buNone/>
              <a:defRPr/>
            </a:pPr>
            <a:r>
              <a:rPr lang="da-DK" sz="1000" b="0" baseline="0" dirty="0">
                <a:solidFill>
                  <a:schemeClr val="tx1"/>
                </a:solidFill>
              </a:rPr>
              <a:t>3. </a:t>
            </a:r>
            <a:r>
              <a:rPr lang="da-DK" sz="1000" b="0" dirty="0">
                <a:solidFill>
                  <a:schemeClr val="tx1"/>
                </a:solidFill>
              </a:rPr>
              <a:t>Højreklik på billedet og send</a:t>
            </a:r>
            <a:r>
              <a:rPr lang="da-DK" sz="1000" b="0" baseline="0" dirty="0">
                <a:solidFill>
                  <a:schemeClr val="tx1"/>
                </a:solidFill>
              </a:rPr>
              <a:t> det bagud</a:t>
            </a:r>
          </a:p>
        </p:txBody>
      </p:sp>
      <p:pic>
        <p:nvPicPr>
          <p:cNvPr id="11" name="Picture 10"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10" name="Text Placeholder 13"/>
          <p:cNvSpPr>
            <a:spLocks noGrp="1"/>
          </p:cNvSpPr>
          <p:nvPr>
            <p:ph type="body" sz="quarter" idx="26"/>
          </p:nvPr>
        </p:nvSpPr>
        <p:spPr>
          <a:xfrm>
            <a:off x="486802" y="6030098"/>
            <a:ext cx="1325521" cy="525104"/>
          </a:xfrm>
          <a:blipFill rotWithShape="1">
            <a:blip r:embed="rId4"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reaker slide - SEGES Logo hvidt">
    <p:bg>
      <p:bgPr>
        <a:solidFill>
          <a:schemeClr val="tx2"/>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29" name="Text Placeholder 13"/>
          <p:cNvSpPr>
            <a:spLocks noGrp="1"/>
          </p:cNvSpPr>
          <p:nvPr>
            <p:ph type="body" sz="quarter" idx="19"/>
          </p:nvPr>
        </p:nvSpPr>
        <p:spPr>
          <a:xfrm>
            <a:off x="10680987" y="5988208"/>
            <a:ext cx="1007997" cy="587589"/>
          </a:xfrm>
          <a:blipFill rotWithShape="1">
            <a:blip r:embed="rId2" cstate="email">
              <a:extLst>
                <a:ext uri="{28A0092B-C50C-407E-A947-70E740481C1C}">
                  <a14:useLocalDpi xmlns:a14="http://schemas.microsoft.com/office/drawing/2010/main" val="0"/>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teksttypografierne i masteren</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pic>
        <p:nvPicPr>
          <p:cNvPr id="11" name="Picture 10" descr="Skærmbillede 2016-04-05 kl. 09.35.2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5"/>
          </a:xfrm>
          <a:prstGeom prst="rect">
            <a:avLst/>
          </a:prstGeom>
        </p:spPr>
      </p:pic>
      <p:sp>
        <p:nvSpPr>
          <p:cNvPr id="9"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Breaker slide - SEGES Logo grønt">
    <p:bg>
      <p:bgPr>
        <a:solidFill>
          <a:schemeClr val="accent3"/>
        </a:solidFill>
        <a:effectLst/>
      </p:bgPr>
    </p:bg>
    <p:spTree>
      <p:nvGrpSpPr>
        <p:cNvPr id="1" name=""/>
        <p:cNvGrpSpPr/>
        <p:nvPr/>
      </p:nvGrpSpPr>
      <p:grpSpPr>
        <a:xfrm>
          <a:off x="0" y="0"/>
          <a:ext cx="0" cy="0"/>
          <a:chOff x="0" y="0"/>
          <a:chExt cx="0" cy="0"/>
        </a:xfrm>
      </p:grpSpPr>
      <p:sp>
        <p:nvSpPr>
          <p:cNvPr id="23" name="AutoShape 4"/>
          <p:cNvSpPr>
            <a:spLocks/>
          </p:cNvSpPr>
          <p:nvPr userDrawn="1"/>
        </p:nvSpPr>
        <p:spPr bwMode="gray">
          <a:xfrm>
            <a:off x="-3408611" y="0"/>
            <a:ext cx="329221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dirty="0">
                <a:solidFill>
                  <a:schemeClr val="tx1"/>
                </a:solidFill>
                <a:cs typeface="Arial" charset="0"/>
              </a:rPr>
              <a:t>Vis hjælpelinjer som hjælper ved placering af objekter</a:t>
            </a:r>
          </a:p>
          <a:p>
            <a:pPr algn="r" defTabSz="457200">
              <a:tabLst>
                <a:tab pos="177800" algn="l"/>
              </a:tabLst>
              <a:defRPr/>
            </a:pPr>
            <a:r>
              <a:rPr lang="da-DK" sz="1000" dirty="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dirty="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dirty="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dirty="0">
                <a:solidFill>
                  <a:schemeClr val="tx1"/>
                </a:solidFill>
                <a:cs typeface="Arial" charset="0"/>
              </a:rPr>
              <a:t>Vælg OK </a:t>
            </a:r>
          </a:p>
        </p:txBody>
      </p:sp>
      <p:sp>
        <p:nvSpPr>
          <p:cNvPr id="14" name="TextBox 13"/>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959100" y="1511771"/>
            <a:ext cx="281463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baggrund</a:t>
            </a:r>
            <a:endParaRPr lang="da-DK" sz="1000" b="1" dirty="0">
              <a:solidFill>
                <a:schemeClr val="tx1"/>
              </a:solidFill>
            </a:endParaRPr>
          </a:p>
          <a:p>
            <a:pPr marL="228600" indent="-228600" algn="r" eaLnBrk="1" hangingPunct="1">
              <a:buAutoNum type="arabicPeriod"/>
              <a:defRPr/>
            </a:pPr>
            <a:r>
              <a:rPr lang="da-DK" sz="1000" b="0" dirty="0" err="1">
                <a:solidFill>
                  <a:schemeClr val="tx1"/>
                </a:solidFill>
              </a:rPr>
              <a:t>Højreklik</a:t>
            </a:r>
            <a:r>
              <a:rPr lang="da-DK" sz="1000" b="0" dirty="0">
                <a:solidFill>
                  <a:schemeClr val="tx1"/>
                </a:solidFill>
              </a:rPr>
              <a:t> på baggrunden</a:t>
            </a:r>
          </a:p>
          <a:p>
            <a:pPr marL="228600" indent="-228600" algn="r" eaLnBrk="1" hangingPunct="1">
              <a:buAutoNum type="arabicPeriod"/>
              <a:defRPr/>
            </a:pPr>
            <a:r>
              <a:rPr lang="da-DK" sz="1000" b="0" dirty="0">
                <a:solidFill>
                  <a:schemeClr val="tx1"/>
                </a:solidFill>
              </a:rPr>
              <a:t>Fra drop ned menuen vælg ”</a:t>
            </a:r>
            <a:r>
              <a:rPr lang="da-DK" sz="1000" b="0" dirty="0" err="1">
                <a:solidFill>
                  <a:schemeClr val="tx1"/>
                </a:solidFill>
              </a:rPr>
              <a:t>Fomater</a:t>
            </a:r>
            <a:r>
              <a:rPr lang="da-DK" sz="1000" b="0" baseline="0" dirty="0">
                <a:solidFill>
                  <a:schemeClr val="tx1"/>
                </a:solidFill>
              </a:rPr>
              <a:t> baggrund”</a:t>
            </a:r>
            <a:r>
              <a:rPr lang="da-DK" sz="1000" b="0" dirty="0">
                <a:solidFill>
                  <a:schemeClr val="tx1"/>
                </a:solidFill>
              </a:rPr>
              <a:t>”</a:t>
            </a:r>
          </a:p>
          <a:p>
            <a:pPr marL="228600" indent="-228600" algn="r" eaLnBrk="1" hangingPunct="1">
              <a:buAutoNum type="arabicPeriod"/>
              <a:defRPr/>
            </a:pPr>
            <a:r>
              <a:rPr lang="da-DK" sz="1000" b="0" dirty="0">
                <a:solidFill>
                  <a:schemeClr val="tx1"/>
                </a:solidFill>
              </a:rPr>
              <a:t>Fra ”farvespandend” i</a:t>
            </a:r>
            <a:r>
              <a:rPr lang="da-DK" sz="1000" b="0" baseline="0" dirty="0">
                <a:solidFill>
                  <a:schemeClr val="tx1"/>
                </a:solidFill>
              </a:rPr>
              <a:t> </a:t>
            </a:r>
            <a:r>
              <a:rPr lang="da-DK" sz="1000" b="0" baseline="0" dirty="0" err="1">
                <a:solidFill>
                  <a:schemeClr val="tx1"/>
                </a:solidFill>
              </a:rPr>
              <a:t>fomater</a:t>
            </a:r>
            <a:r>
              <a:rPr lang="da-DK" sz="1000" b="0" baseline="0" dirty="0">
                <a:solidFill>
                  <a:schemeClr val="tx1"/>
                </a:solidFill>
              </a:rPr>
              <a:t> baggrund</a:t>
            </a:r>
            <a:r>
              <a:rPr lang="da-DK" sz="1000" b="0" dirty="0">
                <a:solidFill>
                  <a:schemeClr val="tx1"/>
                </a:solidFill>
              </a:rPr>
              <a:t> vælg en af </a:t>
            </a:r>
            <a:r>
              <a:rPr lang="da-DK" sz="1000" b="0" dirty="0" err="1">
                <a:solidFill>
                  <a:schemeClr val="tx1"/>
                </a:solidFill>
              </a:rPr>
              <a:t>temafarvene</a:t>
            </a:r>
            <a:r>
              <a:rPr lang="da-DK" sz="1000" b="0" dirty="0">
                <a:solidFill>
                  <a:schemeClr val="tx1"/>
                </a:solidFill>
              </a:rPr>
              <a:t> for at farvelægge baggrunden</a:t>
            </a:r>
          </a:p>
        </p:txBody>
      </p:sp>
      <p:pic>
        <p:nvPicPr>
          <p:cNvPr id="11" name="Picture 10" descr="Skærmbillede 2016-04-05 kl. 09.35.2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pic>
        <p:nvPicPr>
          <p:cNvPr id="10" name="Picture 49" descr="LF_Logo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pic>
        <p:nvPicPr>
          <p:cNvPr id="8" name="Bille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76414" y="2063544"/>
            <a:ext cx="8637586" cy="2376456"/>
          </a:xfrm>
          <a:prstGeom prst="rect">
            <a:avLst/>
          </a:prstGeom>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D3738E-C931-491F-B4B5-D5D248ADABA7}"/>
              </a:ext>
            </a:extLst>
          </p:cNvPr>
          <p:cNvSpPr>
            <a:spLocks noGrp="1"/>
          </p:cNvSpPr>
          <p:nvPr>
            <p:ph type="ctrTitle"/>
          </p:nvPr>
        </p:nvSpPr>
        <p:spPr>
          <a:xfrm>
            <a:off x="1524000" y="1122363"/>
            <a:ext cx="9142413"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46A37E7-83B7-462D-96CC-88CE69D3CB0F}"/>
              </a:ext>
            </a:extLst>
          </p:cNvPr>
          <p:cNvSpPr>
            <a:spLocks noGrp="1"/>
          </p:cNvSpPr>
          <p:nvPr>
            <p:ph type="subTitle" idx="1"/>
          </p:nvPr>
        </p:nvSpPr>
        <p:spPr>
          <a:xfrm>
            <a:off x="1524000" y="3602038"/>
            <a:ext cx="914241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9F123A2-EFC7-4D7D-A414-3100805C89E6}"/>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5" name="Pladsholder til sidefod 4">
            <a:extLst>
              <a:ext uri="{FF2B5EF4-FFF2-40B4-BE49-F238E27FC236}">
                <a16:creationId xmlns:a16="http://schemas.microsoft.com/office/drawing/2014/main" id="{24C9B8FD-F962-461B-94CE-BC8DDB60835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1081568-8BB9-4C05-AFC2-8BC288846B35}"/>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38099189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E7E5F-DD45-4B88-AE1D-9EADEBB399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3370F62-A8E8-4F8C-8C24-271333A3749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58F3BA-9031-40C2-B7CF-872CCCF7254D}"/>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5" name="Pladsholder til sidefod 4">
            <a:extLst>
              <a:ext uri="{FF2B5EF4-FFF2-40B4-BE49-F238E27FC236}">
                <a16:creationId xmlns:a16="http://schemas.microsoft.com/office/drawing/2014/main" id="{E1D9BECC-4DAD-451B-8CB1-321D15B383E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CB7215-3B40-4764-A368-B6395A08421F}"/>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270723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792" y="392885"/>
            <a:ext cx="9385731" cy="711638"/>
          </a:xfrm>
        </p:spPr>
        <p:txBody>
          <a:bodyPr/>
          <a:lstStyle>
            <a:lvl1pPr>
              <a:defRPr/>
            </a:lvl1pPr>
          </a:lstStyle>
          <a:p>
            <a:r>
              <a:rPr lang="da-DK" noProof="0" dirty="0"/>
              <a:t>Overskrift i op til 2 linjer</a:t>
            </a:r>
          </a:p>
        </p:txBody>
      </p:sp>
      <p:grpSp>
        <p:nvGrpSpPr>
          <p:cNvPr id="16" name="Group 15"/>
          <p:cNvGrpSpPr/>
          <p:nvPr userDrawn="1"/>
        </p:nvGrpSpPr>
        <p:grpSpPr>
          <a:xfrm>
            <a:off x="-2481943" y="-680"/>
            <a:ext cx="2412094"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fld id="{0D5B630E-43CE-844A-940E-F43487ACEA3D}" type="datetime1">
              <a:rPr lang="da-DK" smtClean="0"/>
              <a:t>22-03-2022</a:t>
            </a:fld>
            <a:endParaRPr lang="da-DK"/>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25" y="1549399"/>
            <a:ext cx="9385731"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38" name="Picture 37" descr="LF_Logo_RGB.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sp>
        <p:nvSpPr>
          <p:cNvPr id="29" name="TextBox 28"/>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31" name="Picture 30"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2"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4"/>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30" name="Billede 2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23568490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DE6C3-EBE2-429F-85B1-BCD3363560F7}"/>
              </a:ext>
            </a:extLst>
          </p:cNvPr>
          <p:cNvSpPr>
            <a:spLocks noGrp="1"/>
          </p:cNvSpPr>
          <p:nvPr>
            <p:ph type="title"/>
          </p:nvPr>
        </p:nvSpPr>
        <p:spPr>
          <a:xfrm>
            <a:off x="831850" y="1709738"/>
            <a:ext cx="10514013"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3C04945-3D16-4F2D-8BD7-E327C001E317}"/>
              </a:ext>
            </a:extLst>
          </p:cNvPr>
          <p:cNvSpPr>
            <a:spLocks noGrp="1"/>
          </p:cNvSpPr>
          <p:nvPr>
            <p:ph type="body" idx="1"/>
          </p:nvPr>
        </p:nvSpPr>
        <p:spPr>
          <a:xfrm>
            <a:off x="831850" y="4589463"/>
            <a:ext cx="1051401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4058003-7540-42DD-9551-B5F37A9789D7}"/>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5" name="Pladsholder til sidefod 4">
            <a:extLst>
              <a:ext uri="{FF2B5EF4-FFF2-40B4-BE49-F238E27FC236}">
                <a16:creationId xmlns:a16="http://schemas.microsoft.com/office/drawing/2014/main" id="{5F8F47CE-61F7-4658-945C-DA944FB744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315F88-98A3-4C60-BF6F-E3BD8AF89B0D}"/>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25997894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3C0946-B23F-4429-BAB4-3E6EFF41BA5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8D05616-0F92-4E7A-B9FF-85996EAE0DE7}"/>
              </a:ext>
            </a:extLst>
          </p:cNvPr>
          <p:cNvSpPr>
            <a:spLocks noGrp="1"/>
          </p:cNvSpPr>
          <p:nvPr>
            <p:ph sz="half" idx="1"/>
          </p:nvPr>
        </p:nvSpPr>
        <p:spPr>
          <a:xfrm>
            <a:off x="838200" y="1825625"/>
            <a:ext cx="5180013"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F480788-16C7-4740-885F-0C71D7DD6690}"/>
              </a:ext>
            </a:extLst>
          </p:cNvPr>
          <p:cNvSpPr>
            <a:spLocks noGrp="1"/>
          </p:cNvSpPr>
          <p:nvPr>
            <p:ph sz="half" idx="2"/>
          </p:nvPr>
        </p:nvSpPr>
        <p:spPr>
          <a:xfrm>
            <a:off x="6170613"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37CCDF2-EF0C-49BF-B041-9D928D033D7A}"/>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6" name="Pladsholder til sidefod 5">
            <a:extLst>
              <a:ext uri="{FF2B5EF4-FFF2-40B4-BE49-F238E27FC236}">
                <a16:creationId xmlns:a16="http://schemas.microsoft.com/office/drawing/2014/main" id="{C87B296E-592C-46B2-A9CE-474809720F9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61E5DC-6D35-4987-AD9C-29553EC36FA9}"/>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29426451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FC158-9962-4B9D-8353-03F4620824C4}"/>
              </a:ext>
            </a:extLst>
          </p:cNvPr>
          <p:cNvSpPr>
            <a:spLocks noGrp="1"/>
          </p:cNvSpPr>
          <p:nvPr>
            <p:ph type="title"/>
          </p:nvPr>
        </p:nvSpPr>
        <p:spPr>
          <a:xfrm>
            <a:off x="839788" y="365125"/>
            <a:ext cx="10514012"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0ADD055-FDAC-4E11-9B5A-BEE3FCA5C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350E8A-A2FE-4EF8-8A0F-06133EDAA58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3BAB87A-9589-4C78-A07B-D2A133866394}"/>
              </a:ext>
            </a:extLst>
          </p:cNvPr>
          <p:cNvSpPr>
            <a:spLocks noGrp="1"/>
          </p:cNvSpPr>
          <p:nvPr>
            <p:ph type="body" sz="quarter" idx="3"/>
          </p:nvPr>
        </p:nvSpPr>
        <p:spPr>
          <a:xfrm>
            <a:off x="6170613"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1774517-C9D9-43C4-A9C6-238411C58A52}"/>
              </a:ext>
            </a:extLst>
          </p:cNvPr>
          <p:cNvSpPr>
            <a:spLocks noGrp="1"/>
          </p:cNvSpPr>
          <p:nvPr>
            <p:ph sz="quarter" idx="4"/>
          </p:nvPr>
        </p:nvSpPr>
        <p:spPr>
          <a:xfrm>
            <a:off x="6170613" y="2505075"/>
            <a:ext cx="51831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A0BEBE4-7405-47ED-916E-2B7C7F1605BD}"/>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8" name="Pladsholder til sidefod 7">
            <a:extLst>
              <a:ext uri="{FF2B5EF4-FFF2-40B4-BE49-F238E27FC236}">
                <a16:creationId xmlns:a16="http://schemas.microsoft.com/office/drawing/2014/main" id="{71FA200F-CEB3-4927-A677-6D1A2871844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7BC564D-F5FC-42A9-B47F-9497A5A5F386}"/>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4022719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AD05D-94B3-4D5C-9FFB-686BFFA089E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72F4939-8E14-4867-B3AB-D5CF2F686951}"/>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4" name="Pladsholder til sidefod 3">
            <a:extLst>
              <a:ext uri="{FF2B5EF4-FFF2-40B4-BE49-F238E27FC236}">
                <a16:creationId xmlns:a16="http://schemas.microsoft.com/office/drawing/2014/main" id="{1153AFE9-3E13-4987-BB42-42686B1FD21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5BB5F6E-9FC0-4F9A-B2D9-9D4C9CF63824}"/>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21003446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4001148-BD82-43A5-80BA-C223122509E1}"/>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3" name="Pladsholder til sidefod 2">
            <a:extLst>
              <a:ext uri="{FF2B5EF4-FFF2-40B4-BE49-F238E27FC236}">
                <a16:creationId xmlns:a16="http://schemas.microsoft.com/office/drawing/2014/main" id="{6F719DEB-5682-42EF-AC6A-EDF4EEC289E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F10AA3C-0BEB-4F85-9BB5-8AAE033B702B}"/>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3609533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EC92D-8116-4901-BF92-45B38CA231E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92F9CE8-F87D-435A-8F7F-3E664F588D7E}"/>
              </a:ext>
            </a:extLst>
          </p:cNvPr>
          <p:cNvSpPr>
            <a:spLocks noGrp="1"/>
          </p:cNvSpPr>
          <p:nvPr>
            <p:ph idx="1"/>
          </p:nvPr>
        </p:nvSpPr>
        <p:spPr>
          <a:xfrm>
            <a:off x="5183188" y="987425"/>
            <a:ext cx="61706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4220064-8A1C-45DD-B409-BC4AEE4DD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B9D5B6D-26AC-4E1F-9476-AC171FA6C1BA}"/>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6" name="Pladsholder til sidefod 5">
            <a:extLst>
              <a:ext uri="{FF2B5EF4-FFF2-40B4-BE49-F238E27FC236}">
                <a16:creationId xmlns:a16="http://schemas.microsoft.com/office/drawing/2014/main" id="{22D83B48-089C-4AB0-8A85-9B144411C80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BEC99EE-D769-408A-8CFB-16B8D78959D7}"/>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456491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71295-4941-46A3-B2A1-B0CFFBC04E9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049C6A1-4F8F-491D-9F41-39C711062D69}"/>
              </a:ext>
            </a:extLst>
          </p:cNvPr>
          <p:cNvSpPr>
            <a:spLocks noGrp="1"/>
          </p:cNvSpPr>
          <p:nvPr>
            <p:ph type="pic" idx="1"/>
          </p:nvPr>
        </p:nvSpPr>
        <p:spPr>
          <a:xfrm>
            <a:off x="5183188" y="987425"/>
            <a:ext cx="61706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F928412-5C45-483C-90DB-05DA457F6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538502A-CFFC-4859-BE77-68678984399C}"/>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6" name="Pladsholder til sidefod 5">
            <a:extLst>
              <a:ext uri="{FF2B5EF4-FFF2-40B4-BE49-F238E27FC236}">
                <a16:creationId xmlns:a16="http://schemas.microsoft.com/office/drawing/2014/main" id="{7C0C09B8-1ADD-4397-A9FE-73AAD4C34EF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B85AEC1-71A0-4990-9889-7299156EDE18}"/>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3416022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09328-DDCC-48AB-B6C7-1CB4CD5B49D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B64D25D-09DB-43F1-812A-9FB0FD990B1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788CB29-D256-4F42-B02C-5EED12B0BD8C}"/>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5" name="Pladsholder til sidefod 4">
            <a:extLst>
              <a:ext uri="{FF2B5EF4-FFF2-40B4-BE49-F238E27FC236}">
                <a16:creationId xmlns:a16="http://schemas.microsoft.com/office/drawing/2014/main" id="{3AC17152-8186-46E9-A4DC-9BD6280CFC5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CFAA2B4-4713-4085-AC38-B6B2F85C11DB}"/>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18358554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AF6DA8B-53A5-4DC1-A803-3E3551FCF5F8}"/>
              </a:ext>
            </a:extLst>
          </p:cNvPr>
          <p:cNvSpPr>
            <a:spLocks noGrp="1"/>
          </p:cNvSpPr>
          <p:nvPr>
            <p:ph type="title" orient="vert"/>
          </p:nvPr>
        </p:nvSpPr>
        <p:spPr>
          <a:xfrm>
            <a:off x="8724900" y="365125"/>
            <a:ext cx="2627313"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00EE398-327D-4D2D-8CE0-C3BC5111D2A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458E96-8473-4542-A087-E7D0A513B9B8}"/>
              </a:ext>
            </a:extLst>
          </p:cNvPr>
          <p:cNvSpPr>
            <a:spLocks noGrp="1"/>
          </p:cNvSpPr>
          <p:nvPr>
            <p:ph type="dt" sz="half" idx="10"/>
          </p:nvPr>
        </p:nvSpPr>
        <p:spPr/>
        <p:txBody>
          <a:bodyPr/>
          <a:lstStyle/>
          <a:p>
            <a:fld id="{0FA15C54-A5AC-49E9-BFCD-A3C2F34163F7}" type="datetimeFigureOut">
              <a:rPr lang="da-DK" smtClean="0"/>
              <a:t>22-03-2022</a:t>
            </a:fld>
            <a:endParaRPr lang="da-DK"/>
          </a:p>
        </p:txBody>
      </p:sp>
      <p:sp>
        <p:nvSpPr>
          <p:cNvPr id="5" name="Pladsholder til sidefod 4">
            <a:extLst>
              <a:ext uri="{FF2B5EF4-FFF2-40B4-BE49-F238E27FC236}">
                <a16:creationId xmlns:a16="http://schemas.microsoft.com/office/drawing/2014/main" id="{5C70BBC4-ABB4-49E4-88AB-07D5836DDCB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CA26D2-5E2F-4C1F-8A92-2110AADC7937}"/>
              </a:ext>
            </a:extLst>
          </p:cNvPr>
          <p:cNvSpPr>
            <a:spLocks noGrp="1"/>
          </p:cNvSpPr>
          <p:nvPr>
            <p:ph type="sldNum" sz="quarter" idx="12"/>
          </p:nvPr>
        </p:nvSpPr>
        <p:spPr/>
        <p:txBody>
          <a:bodyPr/>
          <a:lstStyle/>
          <a:p>
            <a:fld id="{C77D5FD7-0D03-4744-B268-D7ECCDF39069}" type="slidenum">
              <a:rPr lang="da-DK" smtClean="0"/>
              <a:t>‹nr.›</a:t>
            </a:fld>
            <a:endParaRPr lang="da-DK"/>
          </a:p>
        </p:txBody>
      </p:sp>
    </p:spTree>
    <p:extLst>
      <p:ext uri="{BB962C8B-B14F-4D97-AF65-F5344CB8AC3E}">
        <p14:creationId xmlns:p14="http://schemas.microsoft.com/office/powerpoint/2010/main" val="162775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op til 2 linjer</a:t>
            </a:r>
          </a:p>
        </p:txBody>
      </p:sp>
      <p:sp>
        <p:nvSpPr>
          <p:cNvPr id="3" name="Date Placeholder 2"/>
          <p:cNvSpPr>
            <a:spLocks noGrp="1"/>
          </p:cNvSpPr>
          <p:nvPr>
            <p:ph type="dt" sz="half" idx="10"/>
          </p:nvPr>
        </p:nvSpPr>
        <p:spPr/>
        <p:txBody>
          <a:bodyPr/>
          <a:lstStyle/>
          <a:p>
            <a:fld id="{5D2C6ECF-3192-DC4B-B1E4-B2022DC1CFC2}" type="datetime1">
              <a:rPr lang="da-DK" noProof="0" smtClean="0"/>
              <a:t>22-03-2022</a:t>
            </a:fld>
            <a:endParaRPr lang="da-DK" noProof="0"/>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000" y="1549399"/>
            <a:ext cx="4594657"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9" name="Content Placeholder 6"/>
          <p:cNvSpPr>
            <a:spLocks noGrp="1"/>
          </p:cNvSpPr>
          <p:nvPr>
            <p:ph sz="quarter" idx="24" hasCustomPrompt="1"/>
          </p:nvPr>
        </p:nvSpPr>
        <p:spPr>
          <a:xfrm>
            <a:off x="542925" y="1549399"/>
            <a:ext cx="4600575" cy="4148139"/>
          </a:xfrm>
        </p:spPr>
        <p:txBody>
          <a:bodyPr/>
          <a:lstStyle/>
          <a:p>
            <a:pPr lvl="0"/>
            <a:r>
              <a:rPr lang="da-DK" noProof="0" dirty="0"/>
              <a:t>Klik for at tilføje indhold</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pic>
        <p:nvPicPr>
          <p:cNvPr id="41" name="Picture 40" descr="LF_Logo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680987" y="5988208"/>
            <a:ext cx="1007998" cy="587589"/>
          </a:xfrm>
          <a:prstGeom prst="rect">
            <a:avLst/>
          </a:prstGeom>
        </p:spPr>
      </p:pic>
      <p:grpSp>
        <p:nvGrpSpPr>
          <p:cNvPr id="31" name="Group 30"/>
          <p:cNvGrpSpPr/>
          <p:nvPr userDrawn="1"/>
        </p:nvGrpSpPr>
        <p:grpSpPr>
          <a:xfrm>
            <a:off x="-2481943" y="-680"/>
            <a:ext cx="2412094"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latin typeface="+mn-lt"/>
                </a:rPr>
                <a:t>Tekstslide med punktopstilling</a:t>
              </a:r>
              <a:endParaRPr lang="da-DK" sz="1000" dirty="0">
                <a:solidFill>
                  <a:schemeClr val="tx1"/>
                </a:solidFill>
                <a:latin typeface="+mn-lt"/>
              </a:endParaRPr>
            </a:p>
            <a:p>
              <a:pPr algn="r" eaLnBrk="1" hangingPunct="1">
                <a:spcBef>
                  <a:spcPct val="50000"/>
                </a:spcBef>
                <a:defRPr/>
              </a:pPr>
              <a:r>
                <a:rPr lang="da-DK" sz="1000" dirty="0">
                  <a:solidFill>
                    <a:schemeClr val="tx1"/>
                  </a:solidFill>
                  <a:latin typeface="+mn-lt"/>
                </a:rPr>
                <a:t>Brug knapperne ‘Forøge / Formindske </a:t>
              </a:r>
              <a:br>
                <a:rPr lang="da-DK" sz="1000" dirty="0">
                  <a:solidFill>
                    <a:schemeClr val="tx1"/>
                  </a:solidFill>
                  <a:latin typeface="+mn-lt"/>
                </a:rPr>
              </a:br>
              <a:r>
                <a:rPr lang="da-DK" sz="1000" dirty="0">
                  <a:solidFill>
                    <a:schemeClr val="tx1"/>
                  </a:solidFill>
                  <a:latin typeface="+mn-lt"/>
                </a:rPr>
                <a:t>indryk’ for at skifte mellem</a:t>
              </a:r>
              <a:br>
                <a:rPr lang="da-DK" sz="1000" dirty="0">
                  <a:solidFill>
                    <a:schemeClr val="tx1"/>
                  </a:solidFill>
                  <a:latin typeface="+mn-lt"/>
                </a:rPr>
              </a:br>
              <a:r>
                <a:rPr lang="da-DK" sz="1000" dirty="0">
                  <a:solidFill>
                    <a:schemeClr val="tx1"/>
                  </a:solidFill>
                  <a:latin typeface="+mn-lt"/>
                </a:rPr>
                <a:t>de forskellige tekst niveauer</a:t>
              </a:r>
            </a:p>
            <a:p>
              <a:pPr algn="r" eaLnBrk="1" hangingPunct="1">
                <a:spcBef>
                  <a:spcPct val="50000"/>
                </a:spcBef>
                <a:defRPr/>
              </a:pPr>
              <a:endParaRPr lang="da-DK" sz="1000" dirty="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293" y="3306446"/>
                    <a:ext cx="428754" cy="2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3434948"/>
                  <a:ext cx="447675"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lumMod val="65000"/>
                        <a:lumOff val="35000"/>
                      </a:schemeClr>
                    </a:solidFill>
                  </a:endParaRPr>
                </a:p>
              </p:txBody>
            </p:sp>
          </p:grpSp>
        </p:grpSp>
      </p:grpSp>
      <p:sp>
        <p:nvSpPr>
          <p:cNvPr id="51" name="TextBox 50"/>
          <p:cNvSpPr txBox="1"/>
          <p:nvPr userDrawn="1"/>
        </p:nvSpPr>
        <p:spPr>
          <a:xfrm>
            <a:off x="-2476501" y="4139562"/>
            <a:ext cx="2332039"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6742" y="1511771"/>
            <a:ext cx="264228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dirty="0">
                <a:solidFill>
                  <a:schemeClr val="tx1"/>
                </a:solidFill>
              </a:rPr>
              <a:t>Skift</a:t>
            </a:r>
            <a:r>
              <a:rPr lang="da-DK" sz="1000" b="1" baseline="0" dirty="0">
                <a:solidFill>
                  <a:schemeClr val="tx1"/>
                </a:solidFill>
              </a:rPr>
              <a:t> farve på LF bjælkerne</a:t>
            </a:r>
            <a:endParaRPr lang="da-DK" sz="1000" b="1" dirty="0">
              <a:solidFill>
                <a:schemeClr val="tx1"/>
              </a:solidFill>
            </a:endParaRPr>
          </a:p>
          <a:p>
            <a:pPr marL="228600" indent="-228600" algn="r" eaLnBrk="1" hangingPunct="1">
              <a:buAutoNum type="arabicPeriod"/>
              <a:defRPr/>
            </a:pPr>
            <a:r>
              <a:rPr lang="da-DK" sz="1000" b="0" dirty="0">
                <a:solidFill>
                  <a:schemeClr val="tx1"/>
                </a:solidFill>
              </a:rPr>
              <a:t>Klik på bjælken</a:t>
            </a:r>
          </a:p>
          <a:p>
            <a:pPr marL="228600" indent="-228600" algn="r" eaLnBrk="1" hangingPunct="1">
              <a:buAutoNum type="arabicPeriod"/>
              <a:defRPr/>
            </a:pPr>
            <a:r>
              <a:rPr lang="da-DK" sz="1000" b="0" dirty="0">
                <a:solidFill>
                  <a:schemeClr val="tx1"/>
                </a:solidFill>
              </a:rPr>
              <a:t>Fra værktøjslinjen vælg ”Farvespanden”</a:t>
            </a:r>
          </a:p>
          <a:p>
            <a:pPr marL="228600" indent="-228600" algn="r" eaLnBrk="1" hangingPunct="1">
              <a:buAutoNum type="arabicPeriod"/>
              <a:defRPr/>
            </a:pPr>
            <a:r>
              <a:rPr lang="da-DK" sz="1000" b="0" dirty="0">
                <a:solidFill>
                  <a:schemeClr val="tx1"/>
                </a:solidFill>
              </a:rPr>
              <a:t>Fra ”drop ned” menuen vælg en af </a:t>
            </a:r>
            <a:r>
              <a:rPr lang="da-DK" sz="1000" b="0" dirty="0" err="1">
                <a:solidFill>
                  <a:schemeClr val="tx1"/>
                </a:solidFill>
              </a:rPr>
              <a:t>temafarvene</a:t>
            </a:r>
            <a:r>
              <a:rPr lang="da-DK" sz="1000" b="0" dirty="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349502" y="5054311"/>
            <a:ext cx="2205037" cy="1791593"/>
          </a:xfrm>
          <a:prstGeom prst="rect">
            <a:avLst/>
          </a:prstGeom>
        </p:spPr>
      </p:pic>
      <p:sp>
        <p:nvSpPr>
          <p:cNvPr id="30" name="Text Placeholder 13"/>
          <p:cNvSpPr>
            <a:spLocks noGrp="1"/>
          </p:cNvSpPr>
          <p:nvPr>
            <p:ph type="body" sz="quarter" idx="25"/>
          </p:nvPr>
        </p:nvSpPr>
        <p:spPr>
          <a:xfrm flipH="1">
            <a:off x="0" y="0"/>
            <a:ext cx="216000" cy="5724000"/>
          </a:xfrm>
          <a:solidFill>
            <a:schemeClr val="tx2"/>
          </a:solidFill>
        </p:spPr>
        <p:txBody>
          <a:bodyPr tIns="0"/>
          <a:lstStyle>
            <a:lvl1pPr marL="0" indent="0">
              <a:buFont typeface="Arial" pitchFamily="34" charset="0"/>
              <a:buNone/>
              <a:defRPr sz="100"/>
            </a:lvl1pPr>
          </a:lstStyle>
          <a:p>
            <a:pPr lvl="0"/>
            <a:r>
              <a:rPr lang="da-DK"/>
              <a:t>Rediger typografien i masterens</a:t>
            </a:r>
          </a:p>
        </p:txBody>
      </p:sp>
      <p:sp>
        <p:nvSpPr>
          <p:cNvPr id="33" name="Text Placeholder 13"/>
          <p:cNvSpPr>
            <a:spLocks noGrp="1"/>
          </p:cNvSpPr>
          <p:nvPr>
            <p:ph type="body" sz="quarter" idx="26"/>
          </p:nvPr>
        </p:nvSpPr>
        <p:spPr>
          <a:xfrm>
            <a:off x="0" y="5706000"/>
            <a:ext cx="216000" cy="1152000"/>
          </a:xfrm>
          <a:solidFill>
            <a:schemeClr val="accent2"/>
          </a:solidFill>
        </p:spPr>
        <p:txBody>
          <a:bodyPr tIns="0"/>
          <a:lstStyle>
            <a:lvl1pPr marL="0" indent="0">
              <a:buFont typeface="Arial" pitchFamily="34" charset="0"/>
              <a:buNone/>
              <a:defRPr sz="100"/>
            </a:lvl1pPr>
          </a:lstStyle>
          <a:p>
            <a:pPr lvl="0"/>
            <a:r>
              <a:rPr lang="da-DK"/>
              <a:t>Rediger typografien i masterens</a:t>
            </a:r>
          </a:p>
        </p:txBody>
      </p:sp>
      <p:pic>
        <p:nvPicPr>
          <p:cNvPr id="29" name="Billede 28"/>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551017" y="6205994"/>
            <a:ext cx="2176507" cy="180000"/>
          </a:xfrm>
          <a:prstGeom prst="rect">
            <a:avLst/>
          </a:prstGeom>
        </p:spPr>
      </p:pic>
    </p:spTree>
    <p:extLst>
      <p:ext uri="{BB962C8B-B14F-4D97-AF65-F5344CB8AC3E}">
        <p14:creationId xmlns:p14="http://schemas.microsoft.com/office/powerpoint/2010/main" val="387865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24.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6.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22-03-2022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11989445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24" r:id="rId4"/>
    <p:sldLayoutId id="2147483719" r:id="rId5"/>
    <p:sldLayoutId id="2147483725" r:id="rId6"/>
    <p:sldLayoutId id="2147483750" r:id="rId7"/>
    <p:sldLayoutId id="2147483709" r:id="rId8"/>
    <p:sldLayoutId id="2147483710" r:id="rId9"/>
    <p:sldLayoutId id="2147483711" r:id="rId10"/>
    <p:sldLayoutId id="2147483712" r:id="rId11"/>
    <p:sldLayoutId id="2147483713" r:id="rId12"/>
    <p:sldLayoutId id="2147483714" r:id="rId13"/>
    <p:sldLayoutId id="2147483721"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22-03-2022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8121293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22-03-2022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906773122"/>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2" r:id="rId3"/>
    <p:sldLayoutId id="2147483723" r:id="rId4"/>
    <p:sldLayoutId id="2147483718" r:id="rId5"/>
    <p:sldLayoutId id="2147483722" r:id="rId6"/>
    <p:sldLayoutId id="2147483749" r:id="rId7"/>
    <p:sldLayoutId id="2147483659" r:id="rId8"/>
    <p:sldLayoutId id="2147483667" r:id="rId9"/>
    <p:sldLayoutId id="2147483663" r:id="rId10"/>
    <p:sldLayoutId id="2147483673" r:id="rId11"/>
    <p:sldLayoutId id="2147483654" r:id="rId12"/>
    <p:sldLayoutId id="2147483674" r:id="rId13"/>
    <p:sldLayoutId id="2147483720"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2"/>
          </p:nvPr>
        </p:nvSpPr>
        <p:spPr>
          <a:xfrm>
            <a:off x="10388600" y="452084"/>
            <a:ext cx="1012824" cy="144001"/>
          </a:xfrm>
          <a:prstGeom prst="rect">
            <a:avLst/>
          </a:prstGeom>
        </p:spPr>
        <p:txBody>
          <a:bodyPr vert="horz" lIns="0" tIns="0" rIns="0" bIns="0" rtlCol="0" anchor="t" anchorCtr="0"/>
          <a:lstStyle>
            <a:lvl1pPr algn="r">
              <a:lnSpc>
                <a:spcPct val="92000"/>
              </a:lnSpc>
              <a:defRPr sz="900">
                <a:solidFill>
                  <a:srgbClr val="076471"/>
                </a:solidFill>
              </a:defRPr>
            </a:lvl1pPr>
          </a:lstStyle>
          <a:p>
            <a:fld id="{1C94F387-72AF-7F46-9F62-3BEE8B63B887}" type="datetime1">
              <a:rPr lang="da-DK" smtClean="0"/>
              <a:t>22-03-2022</a:t>
            </a:fld>
            <a:endParaRPr lang="da-DK"/>
          </a:p>
        </p:txBody>
      </p:sp>
      <p:sp>
        <p:nvSpPr>
          <p:cNvPr id="6" name="Slide Number Placeholder 5"/>
          <p:cNvSpPr>
            <a:spLocks noGrp="1"/>
          </p:cNvSpPr>
          <p:nvPr>
            <p:ph type="sldNum" sz="quarter" idx="4"/>
          </p:nvPr>
        </p:nvSpPr>
        <p:spPr>
          <a:xfrm>
            <a:off x="11401424" y="452085"/>
            <a:ext cx="246143"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Tree>
    <p:extLst>
      <p:ext uri="{BB962C8B-B14F-4D97-AF65-F5344CB8AC3E}">
        <p14:creationId xmlns:p14="http://schemas.microsoft.com/office/powerpoint/2010/main" val="2206822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792" y="392885"/>
            <a:ext cx="9385731" cy="711638"/>
          </a:xfrm>
          <a:prstGeom prst="rect">
            <a:avLst/>
          </a:prstGeom>
        </p:spPr>
        <p:txBody>
          <a:bodyPr vert="horz" lIns="0" tIns="0" rIns="0" bIns="0" rtlCol="0" anchor="ctr" anchorCtr="0">
            <a:noAutofit/>
          </a:bodyPr>
          <a:lstStyle/>
          <a:p>
            <a:r>
              <a:rPr lang="da-DK" noProof="0" dirty="0"/>
              <a:t>Overskrift i op til 2 linjer</a:t>
            </a:r>
          </a:p>
        </p:txBody>
      </p:sp>
      <p:sp>
        <p:nvSpPr>
          <p:cNvPr id="3" name="Text Placeholder 2"/>
          <p:cNvSpPr>
            <a:spLocks noGrp="1"/>
          </p:cNvSpPr>
          <p:nvPr>
            <p:ph type="body" idx="1"/>
          </p:nvPr>
        </p:nvSpPr>
        <p:spPr>
          <a:xfrm>
            <a:off x="542925" y="1549399"/>
            <a:ext cx="9372598" cy="4148139"/>
          </a:xfrm>
          <a:prstGeom prst="rect">
            <a:avLst/>
          </a:prstGeom>
        </p:spPr>
        <p:txBody>
          <a:bodyPr vert="horz" lIns="0" tIns="0" rIns="0" bIns="0" rtlCol="0">
            <a:no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3">
            <a:extLst>
              <a:ext uri="{FF2B5EF4-FFF2-40B4-BE49-F238E27FC236}">
                <a16:creationId xmlns:a16="http://schemas.microsoft.com/office/drawing/2014/main" id="{323D9220-94E0-4549-81C2-6A27E584BF5E}"/>
              </a:ext>
            </a:extLst>
          </p:cNvPr>
          <p:cNvSpPr txBox="1">
            <a:spLocks/>
          </p:cNvSpPr>
          <p:nvPr userDrawn="1"/>
        </p:nvSpPr>
        <p:spPr>
          <a:xfrm>
            <a:off x="10834226" y="5999432"/>
            <a:ext cx="892800" cy="374400"/>
          </a:xfrm>
          <a:prstGeom prst="rect">
            <a:avLst/>
          </a:prstGeom>
          <a:blipFill>
            <a:blip r:embed="rId21" cstate="print">
              <a:extLst>
                <a:ext uri="{28A0092B-C50C-407E-A947-70E740481C1C}">
                  <a14:useLocalDpi xmlns:a14="http://schemas.microsoft.com/office/drawing/2010/main" val="0"/>
                </a:ext>
              </a:extLst>
            </a:blip>
            <a:stretch>
              <a:fillRect/>
            </a:stretch>
          </a:blipFill>
        </p:spPr>
        <p:txBody>
          <a:bodyPr tIns="0"/>
          <a:lstStyle>
            <a:lvl1pPr marL="0" indent="0" algn="l" defTabSz="914400" rtl="0" eaLnBrk="1" latinLnBrk="0" hangingPunct="1">
              <a:lnSpc>
                <a:spcPct val="94000"/>
              </a:lnSpc>
              <a:spcBef>
                <a:spcPts val="0"/>
              </a:spcBef>
              <a:spcAft>
                <a:spcPts val="2000"/>
              </a:spcAft>
              <a:buFont typeface="Arial" pitchFamily="34" charset="0"/>
              <a:buNone/>
              <a:defRPr sz="1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a-DK"/>
              <a:t>Klik for at redigere teksttypografierne i masteren</a:t>
            </a:r>
          </a:p>
        </p:txBody>
      </p:sp>
    </p:spTree>
    <p:extLst>
      <p:ext uri="{BB962C8B-B14F-4D97-AF65-F5344CB8AC3E}">
        <p14:creationId xmlns:p14="http://schemas.microsoft.com/office/powerpoint/2010/main" val="5518318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48"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51" r:id="rId18"/>
    <p:sldLayoutId id="2147483752" r:id="rId19"/>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E6125D7-B384-42B7-8E65-0EE4EC025521}"/>
              </a:ext>
            </a:extLst>
          </p:cNvPr>
          <p:cNvSpPr>
            <a:spLocks noGrp="1"/>
          </p:cNvSpPr>
          <p:nvPr>
            <p:ph type="title"/>
          </p:nvPr>
        </p:nvSpPr>
        <p:spPr>
          <a:xfrm>
            <a:off x="838200" y="365125"/>
            <a:ext cx="10514013"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7118FC1-14EC-40CA-AD94-04A708DE8017}"/>
              </a:ext>
            </a:extLst>
          </p:cNvPr>
          <p:cNvSpPr>
            <a:spLocks noGrp="1"/>
          </p:cNvSpPr>
          <p:nvPr>
            <p:ph type="body" idx="1"/>
          </p:nvPr>
        </p:nvSpPr>
        <p:spPr>
          <a:xfrm>
            <a:off x="838200" y="1825625"/>
            <a:ext cx="10514013"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1F20C20-DE0A-4FC9-A1D2-6FA0FD15A7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15C54-A5AC-49E9-BFCD-A3C2F34163F7}" type="datetimeFigureOut">
              <a:rPr lang="da-DK" smtClean="0"/>
              <a:t>22-03-2022</a:t>
            </a:fld>
            <a:endParaRPr lang="da-DK"/>
          </a:p>
        </p:txBody>
      </p:sp>
      <p:sp>
        <p:nvSpPr>
          <p:cNvPr id="5" name="Pladsholder til sidefod 4">
            <a:extLst>
              <a:ext uri="{FF2B5EF4-FFF2-40B4-BE49-F238E27FC236}">
                <a16:creationId xmlns:a16="http://schemas.microsoft.com/office/drawing/2014/main" id="{1529E607-FE7B-4F42-9C3F-2AC72136C085}"/>
              </a:ext>
            </a:extLst>
          </p:cNvPr>
          <p:cNvSpPr>
            <a:spLocks noGrp="1"/>
          </p:cNvSpPr>
          <p:nvPr>
            <p:ph type="ftr" sz="quarter" idx="3"/>
          </p:nvPr>
        </p:nvSpPr>
        <p:spPr>
          <a:xfrm>
            <a:off x="4038600" y="6356350"/>
            <a:ext cx="41132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FEE4DEC-1AB7-4236-B636-323EF566FFF1}"/>
              </a:ext>
            </a:extLst>
          </p:cNvPr>
          <p:cNvSpPr>
            <a:spLocks noGrp="1"/>
          </p:cNvSpPr>
          <p:nvPr>
            <p:ph type="sldNum" sz="quarter" idx="4"/>
          </p:nvPr>
        </p:nvSpPr>
        <p:spPr>
          <a:xfrm>
            <a:off x="860901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D5FD7-0D03-4744-B268-D7ECCDF39069}" type="slidenum">
              <a:rPr lang="da-DK" smtClean="0"/>
              <a:t>‹nr.›</a:t>
            </a:fld>
            <a:endParaRPr lang="da-DK"/>
          </a:p>
        </p:txBody>
      </p:sp>
    </p:spTree>
    <p:extLst>
      <p:ext uri="{BB962C8B-B14F-4D97-AF65-F5344CB8AC3E}">
        <p14:creationId xmlns:p14="http://schemas.microsoft.com/office/powerpoint/2010/main" val="291941065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6.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6.xml"/><Relationship Id="rId5" Type="http://schemas.openxmlformats.org/officeDocument/2006/relationships/image" Target="../media/image47.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66.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iKp7yokcXWAhUBIJoKHbTPBAwQjRwIBw&amp;url=http://itfa.tk/image-of-cow-udder/&amp;psig=AFQjCNF_HDYCVNL67rVxwvbDfvgi_PIuxw&amp;ust=1506593768462951" TargetMode="External"/><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6.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66.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66.xml"/><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66.xml"/><Relationship Id="rId4" Type="http://schemas.openxmlformats.org/officeDocument/2006/relationships/image" Target="../media/image7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3.xml"/><Relationship Id="rId1" Type="http://schemas.openxmlformats.org/officeDocument/2006/relationships/slideLayout" Target="../slideLayouts/slideLayout66.xml"/><Relationship Id="rId5" Type="http://schemas.openxmlformats.org/officeDocument/2006/relationships/image" Target="../media/image34.png"/><Relationship Id="rId4" Type="http://schemas.openxmlformats.org/officeDocument/2006/relationships/image" Target="../media/image73.jpe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6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34.png"/></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1.png"/><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3" Type="http://schemas.openxmlformats.org/officeDocument/2006/relationships/hyperlink" Target="https://www.vikingdanmark.dk/da-dk/videncenter/undervisningsmateriale" TargetMode="External"/><Relationship Id="rId2" Type="http://schemas.openxmlformats.org/officeDocument/2006/relationships/notesSlide" Target="../notesSlides/notesSlide49.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70.xml.rels><?xml version="1.0" encoding="UTF-8" standalone="yes"?>
<Relationships xmlns="http://schemas.openxmlformats.org/package/2006/relationships"><Relationship Id="rId3" Type="http://schemas.openxmlformats.org/officeDocument/2006/relationships/hyperlink" Target="http://www.google.dk/url?sa=i&amp;rct=j&amp;q=&amp;esrc=s&amp;frm=1&amp;source=images&amp;cd=&amp;cad=rja&amp;uact=8&amp;ved=0CAcQjRxqFQoTCMeFgKWtyccCFemlcgodvbIKPg&amp;url=http://www.toporopa.eu/dk/&amp;ei=mw7fVYfMDenLygO95arwAw&amp;psig=AFQjCNFrGZDUT3welasNsdQUvGTXDhb45g&amp;ust=1440768011234203" TargetMode="External"/><Relationship Id="rId2" Type="http://schemas.openxmlformats.org/officeDocument/2006/relationships/notesSlide" Target="../notesSlides/notesSlide50.xml"/><Relationship Id="rId1" Type="http://schemas.openxmlformats.org/officeDocument/2006/relationships/slideLayout" Target="../slideLayouts/slideLayout66.xml"/><Relationship Id="rId4" Type="http://schemas.openxmlformats.org/officeDocument/2006/relationships/image" Target="../media/image8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52.xml"/><Relationship Id="rId1" Type="http://schemas.openxmlformats.org/officeDocument/2006/relationships/slideLayout" Target="../slideLayouts/slideLayout66.xml"/><Relationship Id="rId4" Type="http://schemas.openxmlformats.org/officeDocument/2006/relationships/image" Target="../media/image85.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66.xml"/><Relationship Id="rId4" Type="http://schemas.openxmlformats.org/officeDocument/2006/relationships/image" Target="../media/image8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41777174-39FB-4DAC-875C-567595B29870}"/>
              </a:ext>
            </a:extLst>
          </p:cNvPr>
          <p:cNvSpPr>
            <a:spLocks noGrp="1"/>
          </p:cNvSpPr>
          <p:nvPr>
            <p:ph type="pic" sz="quarter" idx="14"/>
          </p:nvPr>
        </p:nvSpPr>
        <p:spPr/>
      </p:sp>
      <p:sp>
        <p:nvSpPr>
          <p:cNvPr id="5" name="Pladsholder til tekst 4">
            <a:extLst>
              <a:ext uri="{FF2B5EF4-FFF2-40B4-BE49-F238E27FC236}">
                <a16:creationId xmlns:a16="http://schemas.microsoft.com/office/drawing/2014/main" id="{98786C80-C2B9-40CA-A168-E68FF6750BCC}"/>
              </a:ext>
            </a:extLst>
          </p:cNvPr>
          <p:cNvSpPr>
            <a:spLocks noGrp="1"/>
          </p:cNvSpPr>
          <p:nvPr>
            <p:ph type="body" sz="quarter" idx="4294967295"/>
          </p:nvPr>
        </p:nvSpPr>
        <p:spPr>
          <a:xfrm>
            <a:off x="9782175" y="5706000"/>
            <a:ext cx="2428558" cy="1152000"/>
          </a:xfrm>
        </p:spPr>
        <p:txBody>
          <a:bodyPr/>
          <a:lstStyle/>
          <a:p>
            <a:endParaRPr lang="da-DK"/>
          </a:p>
        </p:txBody>
      </p:sp>
      <p:sp>
        <p:nvSpPr>
          <p:cNvPr id="6" name="Pladsholder til tekst 5">
            <a:extLst>
              <a:ext uri="{FF2B5EF4-FFF2-40B4-BE49-F238E27FC236}">
                <a16:creationId xmlns:a16="http://schemas.microsoft.com/office/drawing/2014/main" id="{0388D089-35D8-488D-928C-1CCBE9BFEDB4}"/>
              </a:ext>
            </a:extLst>
          </p:cNvPr>
          <p:cNvSpPr>
            <a:spLocks noGrp="1"/>
          </p:cNvSpPr>
          <p:nvPr>
            <p:ph type="body" sz="quarter" idx="4294967295"/>
          </p:nvPr>
        </p:nvSpPr>
        <p:spPr>
          <a:xfrm>
            <a:off x="0" y="5706000"/>
            <a:ext cx="9782174" cy="1152000"/>
          </a:xfrm>
        </p:spPr>
        <p:txBody>
          <a:bodyPr/>
          <a:lstStyle/>
          <a:p>
            <a:endParaRPr lang="da-DK"/>
          </a:p>
        </p:txBody>
      </p:sp>
      <p:sp>
        <p:nvSpPr>
          <p:cNvPr id="7" name="Pladsholder til tekst 6">
            <a:extLst>
              <a:ext uri="{FF2B5EF4-FFF2-40B4-BE49-F238E27FC236}">
                <a16:creationId xmlns:a16="http://schemas.microsoft.com/office/drawing/2014/main" id="{22577374-9E92-4121-B552-5F9B533311F2}"/>
              </a:ext>
            </a:extLst>
          </p:cNvPr>
          <p:cNvSpPr>
            <a:spLocks noGrp="1"/>
          </p:cNvSpPr>
          <p:nvPr>
            <p:ph type="body" sz="quarter" idx="4294967295"/>
          </p:nvPr>
        </p:nvSpPr>
        <p:spPr>
          <a:xfrm>
            <a:off x="-1" y="0"/>
            <a:ext cx="9782175" cy="5706000"/>
          </a:xfrm>
        </p:spPr>
        <p:txBody>
          <a:bodyPr/>
          <a:lstStyle/>
          <a:p>
            <a:endParaRPr lang="da-DK" dirty="0"/>
          </a:p>
        </p:txBody>
      </p:sp>
      <p:sp>
        <p:nvSpPr>
          <p:cNvPr id="2" name="Titel 1">
            <a:extLst>
              <a:ext uri="{FF2B5EF4-FFF2-40B4-BE49-F238E27FC236}">
                <a16:creationId xmlns:a16="http://schemas.microsoft.com/office/drawing/2014/main" id="{148C07A7-15DD-4448-BA08-6FAEC2BF9952}"/>
              </a:ext>
            </a:extLst>
          </p:cNvPr>
          <p:cNvSpPr>
            <a:spLocks noGrp="1"/>
          </p:cNvSpPr>
          <p:nvPr>
            <p:ph type="ctrTitle"/>
          </p:nvPr>
        </p:nvSpPr>
        <p:spPr>
          <a:xfrm>
            <a:off x="511309" y="1549491"/>
            <a:ext cx="9031043" cy="1408334"/>
          </a:xfrm>
        </p:spPr>
        <p:txBody>
          <a:bodyPr/>
          <a:lstStyle/>
          <a:p>
            <a:r>
              <a:rPr lang="da-DK" dirty="0"/>
              <a:t>Nordic Total Merit - NTM</a:t>
            </a:r>
          </a:p>
        </p:txBody>
      </p:sp>
      <p:sp>
        <p:nvSpPr>
          <p:cNvPr id="9" name="Pladsholder til tekst 8">
            <a:extLst>
              <a:ext uri="{FF2B5EF4-FFF2-40B4-BE49-F238E27FC236}">
                <a16:creationId xmlns:a16="http://schemas.microsoft.com/office/drawing/2014/main" id="{D08C0A23-10AF-4FCE-8969-19BEB7660C46}"/>
              </a:ext>
            </a:extLst>
          </p:cNvPr>
          <p:cNvSpPr>
            <a:spLocks noGrp="1"/>
          </p:cNvSpPr>
          <p:nvPr>
            <p:ph type="body" sz="quarter" idx="27"/>
          </p:nvPr>
        </p:nvSpPr>
        <p:spPr>
          <a:xfrm>
            <a:off x="0" y="4266000"/>
            <a:ext cx="7351712" cy="1440000"/>
          </a:xfrm>
        </p:spPr>
        <p:txBody>
          <a:bodyPr/>
          <a:lstStyle/>
          <a:p>
            <a:r>
              <a:rPr lang="da-DK" dirty="0"/>
              <a:t>Forfattere: Nanna Hammershøj, Mette Sandholm og Anders Fogh</a:t>
            </a:r>
          </a:p>
          <a:p>
            <a:r>
              <a:rPr lang="da-DK" dirty="0"/>
              <a:t>Revideret af Trine Andersen, 2022</a:t>
            </a:r>
          </a:p>
        </p:txBody>
      </p:sp>
      <p:sp>
        <p:nvSpPr>
          <p:cNvPr id="4" name="Pladsholder til tekst 3">
            <a:extLst>
              <a:ext uri="{FF2B5EF4-FFF2-40B4-BE49-F238E27FC236}">
                <a16:creationId xmlns:a16="http://schemas.microsoft.com/office/drawing/2014/main" id="{4E1F3FA5-4766-4335-92C7-C9BF84AC4365}"/>
              </a:ext>
            </a:extLst>
          </p:cNvPr>
          <p:cNvSpPr>
            <a:spLocks noGrp="1"/>
          </p:cNvSpPr>
          <p:nvPr>
            <p:ph type="body" sz="quarter" idx="4294967295"/>
          </p:nvPr>
        </p:nvSpPr>
        <p:spPr>
          <a:xfrm>
            <a:off x="10680987" y="5988208"/>
            <a:ext cx="1007997" cy="587589"/>
          </a:xfrm>
        </p:spPr>
        <p:txBody>
          <a:bodyPr/>
          <a:lstStyle/>
          <a:p>
            <a:endParaRPr lang="da-DK"/>
          </a:p>
        </p:txBody>
      </p:sp>
    </p:spTree>
    <p:extLst>
      <p:ext uri="{BB962C8B-B14F-4D97-AF65-F5344CB8AC3E}">
        <p14:creationId xmlns:p14="http://schemas.microsoft.com/office/powerpoint/2010/main" val="212804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5F1D2-4125-434A-A389-0849C4FE1367}"/>
              </a:ext>
            </a:extLst>
          </p:cNvPr>
          <p:cNvSpPr>
            <a:spLocks noGrp="1"/>
          </p:cNvSpPr>
          <p:nvPr>
            <p:ph type="title"/>
          </p:nvPr>
        </p:nvSpPr>
        <p:spPr>
          <a:xfrm>
            <a:off x="529792" y="392885"/>
            <a:ext cx="10895681" cy="711638"/>
          </a:xfrm>
        </p:spPr>
        <p:txBody>
          <a:bodyPr/>
          <a:lstStyle/>
          <a:p>
            <a:r>
              <a:rPr lang="da-DK" sz="3200" dirty="0"/>
              <a:t>Akkumuleret merværdi over 5 år i en besætning med 150 årskøer</a:t>
            </a:r>
          </a:p>
        </p:txBody>
      </p:sp>
      <p:sp>
        <p:nvSpPr>
          <p:cNvPr id="4" name="Pladsholder til tekst 3">
            <a:extLst>
              <a:ext uri="{FF2B5EF4-FFF2-40B4-BE49-F238E27FC236}">
                <a16:creationId xmlns:a16="http://schemas.microsoft.com/office/drawing/2014/main" id="{63FFDDC4-A854-440C-B7C2-16E4D8D3B4CC}"/>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A0EBB8FF-366E-46F1-A6EC-E1B6CFC3AF7A}"/>
              </a:ext>
            </a:extLst>
          </p:cNvPr>
          <p:cNvSpPr>
            <a:spLocks noGrp="1"/>
          </p:cNvSpPr>
          <p:nvPr>
            <p:ph type="body" sz="quarter" idx="4294967295"/>
          </p:nvPr>
        </p:nvSpPr>
        <p:spPr>
          <a:xfrm>
            <a:off x="0" y="5706000"/>
            <a:ext cx="216000" cy="1152000"/>
          </a:xfrm>
        </p:spPr>
        <p:txBody>
          <a:bodyPr/>
          <a:lstStyle/>
          <a:p>
            <a:endParaRPr lang="da-DK"/>
          </a:p>
        </p:txBody>
      </p:sp>
      <p:sp>
        <p:nvSpPr>
          <p:cNvPr id="9" name="Tekstboks 19">
            <a:extLst>
              <a:ext uri="{FF2B5EF4-FFF2-40B4-BE49-F238E27FC236}">
                <a16:creationId xmlns:a16="http://schemas.microsoft.com/office/drawing/2014/main" id="{A5AB6556-E44B-463B-9EF5-6AB74BF4A299}"/>
              </a:ext>
            </a:extLst>
          </p:cNvPr>
          <p:cNvSpPr txBox="1">
            <a:spLocks noChangeArrowheads="1"/>
          </p:cNvSpPr>
          <p:nvPr/>
        </p:nvSpPr>
        <p:spPr bwMode="auto">
          <a:xfrm>
            <a:off x="3120743" y="1887538"/>
            <a:ext cx="5113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algn="ctr" eaLnBrk="1" hangingPunct="1">
              <a:spcBef>
                <a:spcPct val="0"/>
              </a:spcBef>
              <a:buFontTx/>
              <a:buNone/>
            </a:pPr>
            <a:r>
              <a:rPr lang="da-DK" altLang="da-DK" sz="2400" dirty="0">
                <a:solidFill>
                  <a:schemeClr val="tx1"/>
                </a:solidFill>
              </a:rPr>
              <a:t>Besætningens merværdi</a:t>
            </a:r>
          </a:p>
          <a:p>
            <a:pPr algn="ctr" eaLnBrk="1" hangingPunct="1">
              <a:spcBef>
                <a:spcPct val="0"/>
              </a:spcBef>
              <a:buFontTx/>
              <a:buNone/>
            </a:pPr>
            <a:r>
              <a:rPr lang="da-DK" altLang="da-DK" sz="2400" dirty="0">
                <a:solidFill>
                  <a:schemeClr val="tx1"/>
                </a:solidFill>
              </a:rPr>
              <a:t>506.250 kr.</a:t>
            </a:r>
          </a:p>
        </p:txBody>
      </p:sp>
      <p:graphicFrame>
        <p:nvGraphicFramePr>
          <p:cNvPr id="10" name="Tabel 9">
            <a:extLst>
              <a:ext uri="{FF2B5EF4-FFF2-40B4-BE49-F238E27FC236}">
                <a16:creationId xmlns:a16="http://schemas.microsoft.com/office/drawing/2014/main" id="{D27A9C3A-8322-4E9F-935A-22B7D0182F24}"/>
              </a:ext>
            </a:extLst>
          </p:cNvPr>
          <p:cNvGraphicFramePr>
            <a:graphicFrameLocks noGrp="1"/>
          </p:cNvGraphicFramePr>
          <p:nvPr>
            <p:extLst>
              <p:ext uri="{D42A27DB-BD31-4B8C-83A1-F6EECF244321}">
                <p14:modId xmlns:p14="http://schemas.microsoft.com/office/powerpoint/2010/main" val="3316594041"/>
              </p:ext>
            </p:extLst>
          </p:nvPr>
        </p:nvGraphicFramePr>
        <p:xfrm>
          <a:off x="3296162" y="3171765"/>
          <a:ext cx="4762500" cy="2800350"/>
        </p:xfrm>
        <a:graphic>
          <a:graphicData uri="http://schemas.openxmlformats.org/drawingml/2006/table">
            <a:tbl>
              <a:tblPr/>
              <a:tblGrid>
                <a:gridCol w="9525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tblGrid>
              <a:tr h="400050">
                <a:tc>
                  <a:txBody>
                    <a:bodyPr/>
                    <a:lstStyle/>
                    <a:p>
                      <a:pPr algn="l" fontAlgn="b"/>
                      <a:endParaRPr lang="da-DK" sz="24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24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24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24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2400" b="0" i="0" u="none" strike="noStrike" dirty="0">
                          <a:solidFill>
                            <a:srgbClr val="7030A0"/>
                          </a:solidFill>
                          <a:effectLst/>
                          <a:latin typeface="Calibri"/>
                        </a:rPr>
                        <a:t>33.750</a:t>
                      </a:r>
                    </a:p>
                  </a:txBody>
                  <a:tcPr marL="0" marR="0" marT="0" marB="0" anchor="b">
                    <a:lnL>
                      <a:noFill/>
                    </a:lnL>
                    <a:lnR>
                      <a:noFill/>
                    </a:lnR>
                    <a:lnT>
                      <a:noFill/>
                    </a:lnT>
                    <a:lnB>
                      <a:noFill/>
                    </a:lnB>
                  </a:tcPr>
                </a:tc>
                <a:extLst>
                  <a:ext uri="{0D108BD9-81ED-4DB2-BD59-A6C34878D82A}">
                    <a16:rowId xmlns:a16="http://schemas.microsoft.com/office/drawing/2014/main" val="10000"/>
                  </a:ext>
                </a:extLst>
              </a:tr>
              <a:tr h="400050">
                <a:tc>
                  <a:txBody>
                    <a:bodyPr/>
                    <a:lstStyle/>
                    <a:p>
                      <a:pPr algn="l" fontAlgn="b"/>
                      <a:endParaRPr lang="da-DK" sz="24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24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24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2400" b="0" i="0" u="none" strike="noStrike" dirty="0">
                          <a:solidFill>
                            <a:srgbClr val="E26B0A"/>
                          </a:solidFill>
                          <a:effectLst/>
                          <a:latin typeface="Calibri"/>
                        </a:rPr>
                        <a:t>33.750</a:t>
                      </a:r>
                    </a:p>
                  </a:txBody>
                  <a:tcPr marL="0" marR="0" marT="0" marB="0" anchor="b">
                    <a:lnL>
                      <a:noFill/>
                    </a:lnL>
                    <a:lnR>
                      <a:noFill/>
                    </a:lnR>
                    <a:lnT>
                      <a:noFill/>
                    </a:lnT>
                    <a:lnB>
                      <a:noFill/>
                    </a:lnB>
                  </a:tcPr>
                </a:tc>
                <a:tc>
                  <a:txBody>
                    <a:bodyPr/>
                    <a:lstStyle/>
                    <a:p>
                      <a:pPr algn="r" fontAlgn="b"/>
                      <a:r>
                        <a:rPr lang="da-DK" sz="2400" b="0" i="0" u="none" strike="noStrike" dirty="0">
                          <a:solidFill>
                            <a:srgbClr val="E26B0A"/>
                          </a:solidFill>
                          <a:effectLst/>
                          <a:latin typeface="Calibri"/>
                        </a:rPr>
                        <a:t>33.750</a:t>
                      </a:r>
                    </a:p>
                  </a:txBody>
                  <a:tcPr marL="0" marR="0" marT="0" marB="0" anchor="b">
                    <a:lnL>
                      <a:noFill/>
                    </a:lnL>
                    <a:lnR>
                      <a:noFill/>
                    </a:lnR>
                    <a:lnT>
                      <a:noFill/>
                    </a:lnT>
                    <a:lnB>
                      <a:noFill/>
                    </a:lnB>
                  </a:tcPr>
                </a:tc>
                <a:extLst>
                  <a:ext uri="{0D108BD9-81ED-4DB2-BD59-A6C34878D82A}">
                    <a16:rowId xmlns:a16="http://schemas.microsoft.com/office/drawing/2014/main" val="10001"/>
                  </a:ext>
                </a:extLst>
              </a:tr>
              <a:tr h="400050">
                <a:tc>
                  <a:txBody>
                    <a:bodyPr/>
                    <a:lstStyle/>
                    <a:p>
                      <a:pPr algn="l" fontAlgn="b"/>
                      <a:endParaRPr lang="da-DK" sz="24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da-DK" sz="24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2400" b="0" i="0" u="none" strike="noStrike" dirty="0">
                          <a:solidFill>
                            <a:srgbClr val="963634"/>
                          </a:solidFill>
                          <a:effectLst/>
                          <a:latin typeface="Calibri"/>
                        </a:rPr>
                        <a:t>33.750</a:t>
                      </a:r>
                    </a:p>
                  </a:txBody>
                  <a:tcPr marL="0" marR="0" marT="0" marB="0" anchor="b">
                    <a:lnL>
                      <a:noFill/>
                    </a:lnL>
                    <a:lnR>
                      <a:noFill/>
                    </a:lnR>
                    <a:lnT>
                      <a:noFill/>
                    </a:lnT>
                    <a:lnB>
                      <a:noFill/>
                    </a:lnB>
                  </a:tcPr>
                </a:tc>
                <a:tc>
                  <a:txBody>
                    <a:bodyPr/>
                    <a:lstStyle/>
                    <a:p>
                      <a:pPr algn="r" fontAlgn="b"/>
                      <a:r>
                        <a:rPr lang="da-DK" sz="2400" b="0" i="0" u="none" strike="noStrike" dirty="0">
                          <a:solidFill>
                            <a:srgbClr val="963634"/>
                          </a:solidFill>
                          <a:effectLst/>
                          <a:latin typeface="Calibri"/>
                        </a:rPr>
                        <a:t>33.750</a:t>
                      </a:r>
                    </a:p>
                  </a:txBody>
                  <a:tcPr marL="0" marR="0" marT="0" marB="0" anchor="b">
                    <a:lnL>
                      <a:noFill/>
                    </a:lnL>
                    <a:lnR>
                      <a:noFill/>
                    </a:lnR>
                    <a:lnT>
                      <a:noFill/>
                    </a:lnT>
                    <a:lnB>
                      <a:noFill/>
                    </a:lnB>
                  </a:tcPr>
                </a:tc>
                <a:tc>
                  <a:txBody>
                    <a:bodyPr/>
                    <a:lstStyle/>
                    <a:p>
                      <a:pPr algn="r" fontAlgn="b"/>
                      <a:r>
                        <a:rPr lang="da-DK" sz="2400" b="0" i="0" u="none" strike="noStrike" dirty="0">
                          <a:solidFill>
                            <a:srgbClr val="963634"/>
                          </a:solidFill>
                          <a:effectLst/>
                          <a:latin typeface="Calibri"/>
                        </a:rPr>
                        <a:t>33.750</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00050">
                <a:tc>
                  <a:txBody>
                    <a:bodyPr/>
                    <a:lstStyle/>
                    <a:p>
                      <a:pPr algn="l" fontAlgn="b"/>
                      <a:endParaRPr lang="da-DK" sz="24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r" fontAlgn="b"/>
                      <a:r>
                        <a:rPr lang="da-DK" sz="2400" b="0" i="0" u="none" strike="noStrike" dirty="0">
                          <a:solidFill>
                            <a:srgbClr val="538DD5"/>
                          </a:solidFill>
                          <a:effectLst/>
                          <a:latin typeface="Calibri"/>
                        </a:rPr>
                        <a:t>33.750</a:t>
                      </a:r>
                    </a:p>
                  </a:txBody>
                  <a:tcPr marL="0" marR="0" marT="0" marB="0" anchor="b">
                    <a:lnL>
                      <a:noFill/>
                    </a:lnL>
                    <a:lnR>
                      <a:noFill/>
                    </a:lnR>
                    <a:lnT>
                      <a:noFill/>
                    </a:lnT>
                    <a:lnB>
                      <a:noFill/>
                    </a:lnB>
                  </a:tcPr>
                </a:tc>
                <a:tc>
                  <a:txBody>
                    <a:bodyPr/>
                    <a:lstStyle/>
                    <a:p>
                      <a:pPr algn="r" fontAlgn="b"/>
                      <a:r>
                        <a:rPr lang="da-DK" sz="2400" b="0" i="0" u="none" strike="noStrike" dirty="0">
                          <a:solidFill>
                            <a:srgbClr val="538DD5"/>
                          </a:solidFill>
                          <a:effectLst/>
                          <a:latin typeface="Calibri"/>
                        </a:rPr>
                        <a:t>33.750</a:t>
                      </a:r>
                    </a:p>
                  </a:txBody>
                  <a:tcPr marL="0" marR="0" marT="0" marB="0" anchor="b">
                    <a:lnL>
                      <a:noFill/>
                    </a:lnL>
                    <a:lnR>
                      <a:noFill/>
                    </a:lnR>
                    <a:lnT>
                      <a:noFill/>
                    </a:lnT>
                    <a:lnB>
                      <a:noFill/>
                    </a:lnB>
                  </a:tcPr>
                </a:tc>
                <a:tc>
                  <a:txBody>
                    <a:bodyPr/>
                    <a:lstStyle/>
                    <a:p>
                      <a:pPr algn="r" fontAlgn="b"/>
                      <a:r>
                        <a:rPr lang="da-DK" sz="2400" b="0" i="0" u="none" strike="noStrike" dirty="0">
                          <a:solidFill>
                            <a:srgbClr val="538DD5"/>
                          </a:solidFill>
                          <a:effectLst/>
                          <a:latin typeface="Calibri"/>
                        </a:rPr>
                        <a:t>33.750</a:t>
                      </a:r>
                    </a:p>
                  </a:txBody>
                  <a:tcPr marL="0" marR="0" marT="0" marB="0" anchor="b">
                    <a:lnL>
                      <a:noFill/>
                    </a:lnL>
                    <a:lnR>
                      <a:noFill/>
                    </a:lnR>
                    <a:lnT>
                      <a:noFill/>
                    </a:lnT>
                    <a:lnB>
                      <a:noFill/>
                    </a:lnB>
                  </a:tcPr>
                </a:tc>
                <a:tc>
                  <a:txBody>
                    <a:bodyPr/>
                    <a:lstStyle/>
                    <a:p>
                      <a:pPr algn="r" fontAlgn="b"/>
                      <a:r>
                        <a:rPr lang="da-DK" sz="2400" b="0" i="0" u="none" strike="noStrike" dirty="0">
                          <a:solidFill>
                            <a:srgbClr val="538DD5"/>
                          </a:solidFill>
                          <a:effectLst/>
                          <a:latin typeface="Calibri"/>
                        </a:rPr>
                        <a:t>33.750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00050">
                <a:tc>
                  <a:txBody>
                    <a:bodyPr/>
                    <a:lstStyle/>
                    <a:p>
                      <a:pPr algn="r" fontAlgn="b"/>
                      <a:r>
                        <a:rPr lang="da-DK" sz="2400" b="0" i="0" u="none" strike="noStrike" dirty="0">
                          <a:solidFill>
                            <a:srgbClr val="00B050"/>
                          </a:solidFill>
                          <a:effectLst/>
                          <a:latin typeface="Calibri"/>
                        </a:rPr>
                        <a:t>33.750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2400" b="0" i="0" u="none" strike="noStrike" dirty="0">
                          <a:solidFill>
                            <a:srgbClr val="00B050"/>
                          </a:solidFill>
                          <a:effectLst/>
                          <a:latin typeface="Calibri"/>
                        </a:rPr>
                        <a:t>33.750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2400" b="0" i="0" u="none" strike="noStrike" dirty="0">
                          <a:solidFill>
                            <a:srgbClr val="00B050"/>
                          </a:solidFill>
                          <a:effectLst/>
                          <a:latin typeface="Calibri"/>
                        </a:rPr>
                        <a:t>33.750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2400" b="0" i="0" u="none" strike="noStrike" dirty="0">
                          <a:solidFill>
                            <a:srgbClr val="00B050"/>
                          </a:solidFill>
                          <a:effectLst/>
                          <a:latin typeface="Calibri"/>
                        </a:rPr>
                        <a:t>33.750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a-DK" sz="2400" b="0" i="0" u="none" strike="noStrike" dirty="0">
                          <a:solidFill>
                            <a:srgbClr val="00B050"/>
                          </a:solidFill>
                          <a:effectLst/>
                          <a:latin typeface="Calibri"/>
                        </a:rPr>
                        <a:t>33.750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0050">
                <a:tc>
                  <a:txBody>
                    <a:bodyPr/>
                    <a:lstStyle/>
                    <a:p>
                      <a:pPr algn="l" fontAlgn="b"/>
                      <a:r>
                        <a:rPr lang="da-DK" sz="2400" b="1" i="0" u="none" strike="noStrike" dirty="0">
                          <a:solidFill>
                            <a:srgbClr val="000000"/>
                          </a:solidFill>
                          <a:effectLst/>
                          <a:latin typeface="Calibri"/>
                        </a:rPr>
                        <a:t>   2012</a:t>
                      </a:r>
                      <a:endParaRPr lang="da-DK" sz="11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400" b="1" i="0" u="none" strike="noStrike" dirty="0">
                          <a:solidFill>
                            <a:srgbClr val="000000"/>
                          </a:solidFill>
                          <a:effectLst/>
                          <a:latin typeface="Calibri"/>
                        </a:rPr>
                        <a:t>2013</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2400" b="1" i="0" u="none" strike="noStrike" dirty="0">
                          <a:solidFill>
                            <a:srgbClr val="000000"/>
                          </a:solidFill>
                          <a:effectLst/>
                          <a:latin typeface="Calibri"/>
                        </a:rPr>
                        <a:t>   2014</a:t>
                      </a:r>
                      <a:endParaRPr lang="da-DK" sz="11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a-DK" sz="2400" b="1" i="0" u="none" strike="noStrike" dirty="0">
                          <a:solidFill>
                            <a:srgbClr val="000000"/>
                          </a:solidFill>
                          <a:effectLst/>
                          <a:latin typeface="Calibri"/>
                        </a:rPr>
                        <a:t>   2015</a:t>
                      </a:r>
                      <a:endParaRPr lang="da-DK" sz="1100" b="0" i="0" u="none" strike="noStrike" dirty="0">
                        <a:solidFill>
                          <a:srgbClr val="000000"/>
                        </a:solidFill>
                        <a:effectLst/>
                        <a:latin typeface="Calibri"/>
                      </a:endParaRP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da-DK" sz="2400" b="1" i="0" u="none" strike="noStrike" dirty="0">
                          <a:solidFill>
                            <a:srgbClr val="000000"/>
                          </a:solidFill>
                          <a:effectLst/>
                          <a:latin typeface="Calibri"/>
                        </a:rPr>
                        <a:t>2016</a:t>
                      </a:r>
                    </a:p>
                  </a:txBody>
                  <a:tcPr marL="0" marR="0" marT="0"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400050">
                <a:tc gridSpan="5">
                  <a:txBody>
                    <a:bodyPr/>
                    <a:lstStyle/>
                    <a:p>
                      <a:pPr algn="ctr" fontAlgn="b"/>
                      <a:r>
                        <a:rPr lang="da-DK" sz="2400" b="1" i="0" u="none" strike="noStrike" dirty="0">
                          <a:solidFill>
                            <a:srgbClr val="000000"/>
                          </a:solidFill>
                          <a:effectLst/>
                          <a:latin typeface="Calibri"/>
                        </a:rPr>
                        <a:t>År</a:t>
                      </a:r>
                    </a:p>
                  </a:txBody>
                  <a:tcPr marL="0" marR="0" marT="0" marB="0" anchor="b">
                    <a:lnL>
                      <a:noFill/>
                    </a:lnL>
                    <a:lnR>
                      <a:noFill/>
                    </a:lnR>
                    <a:lnT>
                      <a:noFill/>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006"/>
                  </a:ext>
                </a:extLst>
              </a:tr>
            </a:tbl>
          </a:graphicData>
        </a:graphic>
      </p:graphicFrame>
      <p:pic>
        <p:nvPicPr>
          <p:cNvPr id="11" name="Picture 9">
            <a:extLst>
              <a:ext uri="{FF2B5EF4-FFF2-40B4-BE49-F238E27FC236}">
                <a16:creationId xmlns:a16="http://schemas.microsoft.com/office/drawing/2014/main" id="{224474CD-F868-47A2-AA5B-DC070F0481E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37450" y="2879665"/>
            <a:ext cx="462121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65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39C5A-C71C-4E58-B9E0-7B5D986FF386}"/>
              </a:ext>
            </a:extLst>
          </p:cNvPr>
          <p:cNvSpPr>
            <a:spLocks noGrp="1"/>
          </p:cNvSpPr>
          <p:nvPr>
            <p:ph type="title"/>
          </p:nvPr>
        </p:nvSpPr>
        <p:spPr/>
        <p:txBody>
          <a:bodyPr/>
          <a:lstStyle/>
          <a:p>
            <a:r>
              <a:rPr lang="da-DK" sz="3200" dirty="0"/>
              <a:t>Sådan virker avl over tid</a:t>
            </a:r>
          </a:p>
        </p:txBody>
      </p:sp>
      <p:sp>
        <p:nvSpPr>
          <p:cNvPr id="4" name="Pladsholder til tekst 3">
            <a:extLst>
              <a:ext uri="{FF2B5EF4-FFF2-40B4-BE49-F238E27FC236}">
                <a16:creationId xmlns:a16="http://schemas.microsoft.com/office/drawing/2014/main" id="{59E7AF7F-45AD-463B-948E-AE27990CAD0D}"/>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3EBA9A74-9150-4482-8474-FC34477827F2}"/>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a:extLst>
              <a:ext uri="{FF2B5EF4-FFF2-40B4-BE49-F238E27FC236}">
                <a16:creationId xmlns:a16="http://schemas.microsoft.com/office/drawing/2014/main" id="{3BFE6231-764A-492A-A299-64D16E65D252}"/>
              </a:ext>
            </a:extLst>
          </p:cNvPr>
          <p:cNvPicPr>
            <a:picLocks noGrp="1" noChangeAspect="1" noChangeArrowheads="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1954569" y="1443052"/>
            <a:ext cx="8308929" cy="489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45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4CE05-7B2F-4AAD-9E33-530DBADE9EAA}"/>
              </a:ext>
            </a:extLst>
          </p:cNvPr>
          <p:cNvSpPr>
            <a:spLocks noGrp="1"/>
          </p:cNvSpPr>
          <p:nvPr>
            <p:ph type="title"/>
          </p:nvPr>
        </p:nvSpPr>
        <p:spPr/>
        <p:txBody>
          <a:bodyPr/>
          <a:lstStyle/>
          <a:p>
            <a:r>
              <a:rPr lang="da-DK" sz="3200" dirty="0"/>
              <a:t>Fordeling af NTM mellem køer og tyre</a:t>
            </a:r>
          </a:p>
        </p:txBody>
      </p:sp>
      <p:sp>
        <p:nvSpPr>
          <p:cNvPr id="4" name="Pladsholder til tekst 3">
            <a:extLst>
              <a:ext uri="{FF2B5EF4-FFF2-40B4-BE49-F238E27FC236}">
                <a16:creationId xmlns:a16="http://schemas.microsoft.com/office/drawing/2014/main" id="{11F50DE0-AB63-4712-8E9E-0C39F046A029}"/>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7FD81EC-AE65-4D85-85BD-E0F541DB6D51}"/>
              </a:ext>
            </a:extLst>
          </p:cNvPr>
          <p:cNvSpPr>
            <a:spLocks noGrp="1"/>
          </p:cNvSpPr>
          <p:nvPr>
            <p:ph type="body" sz="quarter" idx="4294967295"/>
          </p:nvPr>
        </p:nvSpPr>
        <p:spPr>
          <a:xfrm>
            <a:off x="0" y="5706000"/>
            <a:ext cx="216000" cy="1152000"/>
          </a:xfrm>
        </p:spPr>
        <p:txBody>
          <a:bodyPr/>
          <a:lstStyle/>
          <a:p>
            <a:endParaRPr lang="da-DK"/>
          </a:p>
        </p:txBody>
      </p:sp>
      <p:pic>
        <p:nvPicPr>
          <p:cNvPr id="6" name="Picture 5">
            <a:extLst>
              <a:ext uri="{FF2B5EF4-FFF2-40B4-BE49-F238E27FC236}">
                <a16:creationId xmlns:a16="http://schemas.microsoft.com/office/drawing/2014/main" id="{6353502C-4289-4D71-961D-63B7E3AFB1C3}"/>
              </a:ext>
            </a:extLst>
          </p:cNvPr>
          <p:cNvPicPr>
            <a:picLocks noGrp="1" noChangeAspect="1" noChangeArrowheads="1"/>
          </p:cNvPicPr>
          <p:nvPr>
            <p:ph sz="quarter" idx="21"/>
          </p:nvPr>
        </p:nvPicPr>
        <p:blipFill>
          <a:blip r:embed="rId3" cstate="email">
            <a:extLst>
              <a:ext uri="{28A0092B-C50C-407E-A947-70E740481C1C}">
                <a14:useLocalDpi xmlns:a14="http://schemas.microsoft.com/office/drawing/2010/main" val="0"/>
              </a:ext>
            </a:extLst>
          </a:blip>
          <a:srcRect/>
          <a:stretch>
            <a:fillRect/>
          </a:stretch>
        </p:blipFill>
        <p:spPr bwMode="auto">
          <a:xfrm>
            <a:off x="2968918" y="1914148"/>
            <a:ext cx="5781976" cy="347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Højre klammeparentes 7">
            <a:extLst>
              <a:ext uri="{FF2B5EF4-FFF2-40B4-BE49-F238E27FC236}">
                <a16:creationId xmlns:a16="http://schemas.microsoft.com/office/drawing/2014/main" id="{32DF27F8-DD63-4F26-BFAB-C435A3CA9B8D}"/>
              </a:ext>
            </a:extLst>
          </p:cNvPr>
          <p:cNvSpPr/>
          <p:nvPr/>
        </p:nvSpPr>
        <p:spPr>
          <a:xfrm>
            <a:off x="5093293" y="0"/>
            <a:ext cx="504348" cy="4119073"/>
          </a:xfrm>
          <a:prstGeom prst="rightBrace">
            <a:avLst>
              <a:gd name="adj1" fmla="val 8333"/>
              <a:gd name="adj2" fmla="val 51104"/>
            </a:avLst>
          </a:prstGeom>
          <a:ln>
            <a:solidFill>
              <a:srgbClr val="0070C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da-DK"/>
          </a:p>
        </p:txBody>
      </p:sp>
      <p:sp>
        <p:nvSpPr>
          <p:cNvPr id="9" name="Tekstboks 5119">
            <a:extLst>
              <a:ext uri="{FF2B5EF4-FFF2-40B4-BE49-F238E27FC236}">
                <a16:creationId xmlns:a16="http://schemas.microsoft.com/office/drawing/2014/main" id="{38BBB94F-B2F3-4C97-A91C-B04877CA1249}"/>
              </a:ext>
            </a:extLst>
          </p:cNvPr>
          <p:cNvSpPr txBox="1">
            <a:spLocks noChangeArrowheads="1"/>
          </p:cNvSpPr>
          <p:nvPr/>
        </p:nvSpPr>
        <p:spPr bwMode="auto">
          <a:xfrm>
            <a:off x="4872260" y="1512128"/>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2800">
                <a:solidFill>
                  <a:srgbClr val="2F2F2F"/>
                </a:solidFill>
                <a:latin typeface="Arial" charset="0"/>
                <a:cs typeface="Arial" charset="0"/>
              </a:defRPr>
            </a:lvl1pPr>
            <a:lvl2pPr marL="742950" indent="-285750" eaLnBrk="0" hangingPunct="0">
              <a:spcBef>
                <a:spcPct val="20000"/>
              </a:spcBef>
              <a:buBlip>
                <a:blip r:embed="rId4"/>
              </a:buBlip>
              <a:defRPr sz="2400">
                <a:solidFill>
                  <a:srgbClr val="2F2F2F"/>
                </a:solidFill>
                <a:latin typeface="Arial" charset="0"/>
                <a:cs typeface="Arial" charset="0"/>
              </a:defRPr>
            </a:lvl2pPr>
            <a:lvl3pPr marL="1143000" indent="-228600" eaLnBrk="0" hangingPunct="0">
              <a:spcBef>
                <a:spcPct val="20000"/>
              </a:spcBef>
              <a:buBlip>
                <a:blip r:embed="rId4"/>
              </a:buBlip>
              <a:defRPr sz="2400">
                <a:solidFill>
                  <a:srgbClr val="2F2F2F"/>
                </a:solidFill>
                <a:latin typeface="Arial" charset="0"/>
                <a:cs typeface="Arial" charset="0"/>
              </a:defRPr>
            </a:lvl3pPr>
            <a:lvl4pPr marL="1600200" indent="-228600" eaLnBrk="0" hangingPunct="0">
              <a:spcBef>
                <a:spcPct val="20000"/>
              </a:spcBef>
              <a:buBlip>
                <a:blip r:embed="rId4"/>
              </a:buBlip>
              <a:defRPr sz="2400">
                <a:solidFill>
                  <a:srgbClr val="2F2F2F"/>
                </a:solidFill>
                <a:latin typeface="Arial" charset="0"/>
                <a:cs typeface="Arial" charset="0"/>
              </a:defRPr>
            </a:lvl4pPr>
            <a:lvl5pPr marL="2057400" indent="-228600" eaLnBrk="0" hangingPunct="0">
              <a:spcBef>
                <a:spcPct val="20000"/>
              </a:spcBef>
              <a:buBlip>
                <a:blip r:embed="rId4"/>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9pPr>
          </a:lstStyle>
          <a:p>
            <a:pPr eaLnBrk="1" hangingPunct="1">
              <a:spcBef>
                <a:spcPct val="0"/>
              </a:spcBef>
              <a:buFontTx/>
              <a:buNone/>
            </a:pPr>
            <a:r>
              <a:rPr lang="da-DK" altLang="da-DK" sz="1800" dirty="0">
                <a:solidFill>
                  <a:schemeClr val="tx1"/>
                </a:solidFill>
              </a:rPr>
              <a:t>Alle køer</a:t>
            </a:r>
          </a:p>
        </p:txBody>
      </p:sp>
      <p:cxnSp>
        <p:nvCxnSpPr>
          <p:cNvPr id="10" name="Lige pilforbindelse 9">
            <a:extLst>
              <a:ext uri="{FF2B5EF4-FFF2-40B4-BE49-F238E27FC236}">
                <a16:creationId xmlns:a16="http://schemas.microsoft.com/office/drawing/2014/main" id="{EC12A013-AE60-4990-99D0-E0E566963D46}"/>
              </a:ext>
            </a:extLst>
          </p:cNvPr>
          <p:cNvCxnSpPr>
            <a:cxnSpLocks/>
          </p:cNvCxnSpPr>
          <p:nvPr/>
        </p:nvCxnSpPr>
        <p:spPr>
          <a:xfrm flipH="1">
            <a:off x="7170871" y="4984672"/>
            <a:ext cx="1" cy="80962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1" name="Tekstboks 27">
            <a:extLst>
              <a:ext uri="{FF2B5EF4-FFF2-40B4-BE49-F238E27FC236}">
                <a16:creationId xmlns:a16="http://schemas.microsoft.com/office/drawing/2014/main" id="{D304402C-4D38-4B5D-9EDF-2CC1B20CD04E}"/>
              </a:ext>
            </a:extLst>
          </p:cNvPr>
          <p:cNvSpPr txBox="1">
            <a:spLocks noChangeArrowheads="1"/>
          </p:cNvSpPr>
          <p:nvPr/>
        </p:nvSpPr>
        <p:spPr bwMode="auto">
          <a:xfrm>
            <a:off x="5530322" y="5794297"/>
            <a:ext cx="54339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2800">
                <a:solidFill>
                  <a:srgbClr val="2F2F2F"/>
                </a:solidFill>
                <a:latin typeface="Arial" charset="0"/>
                <a:cs typeface="Arial" charset="0"/>
              </a:defRPr>
            </a:lvl1pPr>
            <a:lvl2pPr marL="742950" indent="-285750" eaLnBrk="0" hangingPunct="0">
              <a:spcBef>
                <a:spcPct val="20000"/>
              </a:spcBef>
              <a:buBlip>
                <a:blip r:embed="rId4"/>
              </a:buBlip>
              <a:defRPr sz="2400">
                <a:solidFill>
                  <a:srgbClr val="2F2F2F"/>
                </a:solidFill>
                <a:latin typeface="Arial" charset="0"/>
                <a:cs typeface="Arial" charset="0"/>
              </a:defRPr>
            </a:lvl2pPr>
            <a:lvl3pPr marL="1143000" indent="-228600" eaLnBrk="0" hangingPunct="0">
              <a:spcBef>
                <a:spcPct val="20000"/>
              </a:spcBef>
              <a:buBlip>
                <a:blip r:embed="rId4"/>
              </a:buBlip>
              <a:defRPr sz="2400">
                <a:solidFill>
                  <a:srgbClr val="2F2F2F"/>
                </a:solidFill>
                <a:latin typeface="Arial" charset="0"/>
                <a:cs typeface="Arial" charset="0"/>
              </a:defRPr>
            </a:lvl3pPr>
            <a:lvl4pPr marL="1600200" indent="-228600" eaLnBrk="0" hangingPunct="0">
              <a:spcBef>
                <a:spcPct val="20000"/>
              </a:spcBef>
              <a:buBlip>
                <a:blip r:embed="rId4"/>
              </a:buBlip>
              <a:defRPr sz="2400">
                <a:solidFill>
                  <a:srgbClr val="2F2F2F"/>
                </a:solidFill>
                <a:latin typeface="Arial" charset="0"/>
                <a:cs typeface="Arial" charset="0"/>
              </a:defRPr>
            </a:lvl4pPr>
            <a:lvl5pPr marL="2057400" indent="-228600" eaLnBrk="0" hangingPunct="0">
              <a:spcBef>
                <a:spcPct val="20000"/>
              </a:spcBef>
              <a:buBlip>
                <a:blip r:embed="rId4"/>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9pPr>
          </a:lstStyle>
          <a:p>
            <a:pPr eaLnBrk="1" hangingPunct="1">
              <a:spcBef>
                <a:spcPct val="0"/>
              </a:spcBef>
              <a:buFontTx/>
              <a:buNone/>
            </a:pPr>
            <a:r>
              <a:rPr lang="da-DK" altLang="da-DK" sz="2400" dirty="0">
                <a:solidFill>
                  <a:schemeClr val="tx1"/>
                </a:solidFill>
              </a:rPr>
              <a:t>De insemineringstyre der anvendes</a:t>
            </a:r>
          </a:p>
        </p:txBody>
      </p:sp>
    </p:spTree>
    <p:extLst>
      <p:ext uri="{BB962C8B-B14F-4D97-AF65-F5344CB8AC3E}">
        <p14:creationId xmlns:p14="http://schemas.microsoft.com/office/powerpoint/2010/main" val="300249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66E2F-B79D-432D-8155-18DEBCC816FB}"/>
              </a:ext>
            </a:extLst>
          </p:cNvPr>
          <p:cNvSpPr>
            <a:spLocks noGrp="1"/>
          </p:cNvSpPr>
          <p:nvPr>
            <p:ph type="title"/>
          </p:nvPr>
        </p:nvSpPr>
        <p:spPr/>
        <p:txBody>
          <a:bodyPr/>
          <a:lstStyle/>
          <a:p>
            <a:r>
              <a:rPr lang="da-DK" sz="3200" dirty="0"/>
              <a:t>Tyre og køer i basen</a:t>
            </a:r>
          </a:p>
        </p:txBody>
      </p:sp>
      <p:sp>
        <p:nvSpPr>
          <p:cNvPr id="4" name="Pladsholder til tekst 3">
            <a:extLst>
              <a:ext uri="{FF2B5EF4-FFF2-40B4-BE49-F238E27FC236}">
                <a16:creationId xmlns:a16="http://schemas.microsoft.com/office/drawing/2014/main" id="{6CB1B6B1-9CFD-4C61-A43C-316E55949344}"/>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B5D994A3-5C04-4023-B52C-069521FCF486}"/>
              </a:ext>
            </a:extLst>
          </p:cNvPr>
          <p:cNvSpPr>
            <a:spLocks noGrp="1"/>
          </p:cNvSpPr>
          <p:nvPr>
            <p:ph type="body" sz="quarter" idx="4294967295"/>
          </p:nvPr>
        </p:nvSpPr>
        <p:spPr>
          <a:xfrm>
            <a:off x="0" y="5706000"/>
            <a:ext cx="216000" cy="1152000"/>
          </a:xfrm>
        </p:spPr>
        <p:txBody>
          <a:bodyPr/>
          <a:lstStyle/>
          <a:p>
            <a:endParaRPr lang="da-DK"/>
          </a:p>
        </p:txBody>
      </p:sp>
      <p:sp>
        <p:nvSpPr>
          <p:cNvPr id="6" name="Line 3">
            <a:extLst>
              <a:ext uri="{FF2B5EF4-FFF2-40B4-BE49-F238E27FC236}">
                <a16:creationId xmlns:a16="http://schemas.microsoft.com/office/drawing/2014/main" id="{BA67DF51-2395-4F33-8AF4-8D5A887D66BB}"/>
              </a:ext>
            </a:extLst>
          </p:cNvPr>
          <p:cNvSpPr>
            <a:spLocks noChangeShapeType="1"/>
          </p:cNvSpPr>
          <p:nvPr/>
        </p:nvSpPr>
        <p:spPr bwMode="auto">
          <a:xfrm>
            <a:off x="2848377" y="1916113"/>
            <a:ext cx="0" cy="345757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auto">
              <a:spcBef>
                <a:spcPts val="0"/>
              </a:spcBef>
              <a:spcAft>
                <a:spcPts val="0"/>
              </a:spcAft>
              <a:defRPr/>
            </a:pPr>
            <a:endParaRPr lang="da-DK" sz="2400" b="1" kern="0">
              <a:solidFill>
                <a:srgbClr val="000000"/>
              </a:solidFill>
              <a:latin typeface="Arial" pitchFamily="34" charset="0"/>
              <a:cs typeface="+mn-cs"/>
            </a:endParaRPr>
          </a:p>
        </p:txBody>
      </p:sp>
      <p:sp>
        <p:nvSpPr>
          <p:cNvPr id="7" name="Tekstboks 23">
            <a:extLst>
              <a:ext uri="{FF2B5EF4-FFF2-40B4-BE49-F238E27FC236}">
                <a16:creationId xmlns:a16="http://schemas.microsoft.com/office/drawing/2014/main" id="{7CAB7C40-4B3E-45A4-B474-F8BD3C202F22}"/>
              </a:ext>
            </a:extLst>
          </p:cNvPr>
          <p:cNvSpPr txBox="1"/>
          <p:nvPr/>
        </p:nvSpPr>
        <p:spPr>
          <a:xfrm>
            <a:off x="2355934" y="2862000"/>
            <a:ext cx="492443" cy="1017240"/>
          </a:xfrm>
          <a:prstGeom prst="rect">
            <a:avLst/>
          </a:prstGeom>
          <a:noFill/>
        </p:spPr>
        <p:txBody>
          <a:bodyPr vert="vert270">
            <a:spAutoFit/>
          </a:bodyPr>
          <a:lstStyle/>
          <a:p>
            <a:pPr>
              <a:defRPr/>
            </a:pPr>
            <a:r>
              <a:rPr lang="da-DK" sz="2000" b="1" dirty="0"/>
              <a:t>NTM</a:t>
            </a:r>
          </a:p>
        </p:txBody>
      </p:sp>
      <p:sp>
        <p:nvSpPr>
          <p:cNvPr id="8" name="Line 4">
            <a:extLst>
              <a:ext uri="{FF2B5EF4-FFF2-40B4-BE49-F238E27FC236}">
                <a16:creationId xmlns:a16="http://schemas.microsoft.com/office/drawing/2014/main" id="{E3260EDE-8DB2-466F-9821-D14EF2F09FED}"/>
              </a:ext>
            </a:extLst>
          </p:cNvPr>
          <p:cNvSpPr>
            <a:spLocks noChangeShapeType="1"/>
          </p:cNvSpPr>
          <p:nvPr/>
        </p:nvSpPr>
        <p:spPr bwMode="auto">
          <a:xfrm flipH="1">
            <a:off x="2848377" y="5373688"/>
            <a:ext cx="66960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9" name="Text Box 6">
            <a:extLst>
              <a:ext uri="{FF2B5EF4-FFF2-40B4-BE49-F238E27FC236}">
                <a16:creationId xmlns:a16="http://schemas.microsoft.com/office/drawing/2014/main" id="{4CA262B1-1D87-4FC1-87E0-9EB86DDAEFC6}"/>
              </a:ext>
            </a:extLst>
          </p:cNvPr>
          <p:cNvSpPr txBox="1">
            <a:spLocks noChangeArrowheads="1"/>
          </p:cNvSpPr>
          <p:nvPr/>
        </p:nvSpPr>
        <p:spPr bwMode="auto">
          <a:xfrm>
            <a:off x="3027837" y="5438457"/>
            <a:ext cx="75390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defTabSz="914400">
              <a:spcBef>
                <a:spcPct val="50000"/>
              </a:spcBef>
              <a:defRPr/>
            </a:pPr>
            <a:r>
              <a:rPr lang="da-DK" b="1" dirty="0">
                <a:solidFill>
                  <a:srgbClr val="000000"/>
                </a:solidFill>
                <a:latin typeface="Arial" pitchFamily="34" charset="0"/>
                <a:cs typeface="+mn-cs"/>
              </a:rPr>
              <a:t>10    11    12     13     14    15    16    17    18       </a:t>
            </a:r>
            <a:endParaRPr lang="da-DK" sz="1800" dirty="0">
              <a:solidFill>
                <a:srgbClr val="000000"/>
              </a:solidFill>
              <a:latin typeface="Arial" pitchFamily="34" charset="0"/>
              <a:cs typeface="+mn-cs"/>
            </a:endParaRPr>
          </a:p>
        </p:txBody>
      </p:sp>
      <p:sp>
        <p:nvSpPr>
          <p:cNvPr id="10" name="Text Box 10">
            <a:extLst>
              <a:ext uri="{FF2B5EF4-FFF2-40B4-BE49-F238E27FC236}">
                <a16:creationId xmlns:a16="http://schemas.microsoft.com/office/drawing/2014/main" id="{2CD913BB-5E11-4289-896D-7453C119A93D}"/>
              </a:ext>
            </a:extLst>
          </p:cNvPr>
          <p:cNvSpPr txBox="1">
            <a:spLocks noChangeArrowheads="1"/>
          </p:cNvSpPr>
          <p:nvPr/>
        </p:nvSpPr>
        <p:spPr bwMode="auto">
          <a:xfrm>
            <a:off x="5627896" y="5905500"/>
            <a:ext cx="1397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2000" b="1" dirty="0">
                <a:solidFill>
                  <a:schemeClr val="tx1"/>
                </a:solidFill>
              </a:rPr>
              <a:t>Fødselsår</a:t>
            </a:r>
            <a:endParaRPr lang="en-US" altLang="da-DK" sz="2000" b="1" dirty="0">
              <a:solidFill>
                <a:schemeClr val="tx1"/>
              </a:solidFill>
            </a:endParaRPr>
          </a:p>
        </p:txBody>
      </p:sp>
      <p:sp>
        <p:nvSpPr>
          <p:cNvPr id="11" name="Line 5">
            <a:extLst>
              <a:ext uri="{FF2B5EF4-FFF2-40B4-BE49-F238E27FC236}">
                <a16:creationId xmlns:a16="http://schemas.microsoft.com/office/drawing/2014/main" id="{FA889F08-9251-40D2-9A2D-3E24D25EEF86}"/>
              </a:ext>
            </a:extLst>
          </p:cNvPr>
          <p:cNvSpPr>
            <a:spLocks noChangeShapeType="1"/>
          </p:cNvSpPr>
          <p:nvPr/>
        </p:nvSpPr>
        <p:spPr bwMode="auto">
          <a:xfrm flipV="1">
            <a:off x="2848376" y="2077793"/>
            <a:ext cx="5976937" cy="24987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2" name="Line 7">
            <a:extLst>
              <a:ext uri="{FF2B5EF4-FFF2-40B4-BE49-F238E27FC236}">
                <a16:creationId xmlns:a16="http://schemas.microsoft.com/office/drawing/2014/main" id="{1BDC92BD-A1F0-4FDF-9E71-CC6C622C6AD5}"/>
              </a:ext>
            </a:extLst>
          </p:cNvPr>
          <p:cNvSpPr>
            <a:spLocks noChangeShapeType="1"/>
          </p:cNvSpPr>
          <p:nvPr/>
        </p:nvSpPr>
        <p:spPr bwMode="auto">
          <a:xfrm flipV="1">
            <a:off x="2848377" y="2763293"/>
            <a:ext cx="6265862" cy="25923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cxnSp>
        <p:nvCxnSpPr>
          <p:cNvPr id="13" name="Lige forbindelse 12">
            <a:extLst>
              <a:ext uri="{FF2B5EF4-FFF2-40B4-BE49-F238E27FC236}">
                <a16:creationId xmlns:a16="http://schemas.microsoft.com/office/drawing/2014/main" id="{CC2CDC08-40B2-4789-836E-A8FBA50BD384}"/>
              </a:ext>
            </a:extLst>
          </p:cNvPr>
          <p:cNvCxnSpPr/>
          <p:nvPr/>
        </p:nvCxnSpPr>
        <p:spPr>
          <a:xfrm>
            <a:off x="5721172" y="3370620"/>
            <a:ext cx="0" cy="8112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kstboks 22">
            <a:extLst>
              <a:ext uri="{FF2B5EF4-FFF2-40B4-BE49-F238E27FC236}">
                <a16:creationId xmlns:a16="http://schemas.microsoft.com/office/drawing/2014/main" id="{6255C57C-7512-40D5-8700-FF22D881332C}"/>
              </a:ext>
            </a:extLst>
          </p:cNvPr>
          <p:cNvSpPr txBox="1">
            <a:spLocks noChangeArrowheads="1"/>
          </p:cNvSpPr>
          <p:nvPr/>
        </p:nvSpPr>
        <p:spPr bwMode="auto">
          <a:xfrm rot="-1317800">
            <a:off x="5833027" y="3217195"/>
            <a:ext cx="169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1400" dirty="0">
                <a:solidFill>
                  <a:schemeClr val="tx1"/>
                </a:solidFill>
              </a:rPr>
              <a:t>5-8 NTM enheder</a:t>
            </a:r>
          </a:p>
        </p:txBody>
      </p:sp>
      <p:sp>
        <p:nvSpPr>
          <p:cNvPr id="15" name="Tekstboks 12">
            <a:extLst>
              <a:ext uri="{FF2B5EF4-FFF2-40B4-BE49-F238E27FC236}">
                <a16:creationId xmlns:a16="http://schemas.microsoft.com/office/drawing/2014/main" id="{D2521A5B-C108-4202-B272-ABC7B7F5296E}"/>
              </a:ext>
            </a:extLst>
          </p:cNvPr>
          <p:cNvSpPr txBox="1">
            <a:spLocks noChangeArrowheads="1"/>
          </p:cNvSpPr>
          <p:nvPr/>
        </p:nvSpPr>
        <p:spPr bwMode="auto">
          <a:xfrm>
            <a:off x="9114239" y="1763822"/>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1800" dirty="0">
                <a:solidFill>
                  <a:schemeClr val="tx1"/>
                </a:solidFill>
              </a:rPr>
              <a:t>Tyre</a:t>
            </a:r>
          </a:p>
        </p:txBody>
      </p:sp>
      <p:sp>
        <p:nvSpPr>
          <p:cNvPr id="16" name="Tekstboks 13">
            <a:extLst>
              <a:ext uri="{FF2B5EF4-FFF2-40B4-BE49-F238E27FC236}">
                <a16:creationId xmlns:a16="http://schemas.microsoft.com/office/drawing/2014/main" id="{C8EF5CB3-F4C6-4FD6-9C53-10E4FD5567CA}"/>
              </a:ext>
            </a:extLst>
          </p:cNvPr>
          <p:cNvSpPr txBox="1">
            <a:spLocks noChangeArrowheads="1"/>
          </p:cNvSpPr>
          <p:nvPr/>
        </p:nvSpPr>
        <p:spPr bwMode="auto">
          <a:xfrm>
            <a:off x="9167915" y="2555499"/>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1800">
                <a:solidFill>
                  <a:schemeClr val="tx1"/>
                </a:solidFill>
              </a:rPr>
              <a:t>Køer</a:t>
            </a:r>
          </a:p>
        </p:txBody>
      </p:sp>
    </p:spTree>
    <p:extLst>
      <p:ext uri="{BB962C8B-B14F-4D97-AF65-F5344CB8AC3E}">
        <p14:creationId xmlns:p14="http://schemas.microsoft.com/office/powerpoint/2010/main" val="336038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5DF83-AA05-419C-BFC0-68952C9FEAE0}"/>
              </a:ext>
            </a:extLst>
          </p:cNvPr>
          <p:cNvSpPr>
            <a:spLocks noGrp="1"/>
          </p:cNvSpPr>
          <p:nvPr>
            <p:ph type="title"/>
          </p:nvPr>
        </p:nvSpPr>
        <p:spPr/>
        <p:txBody>
          <a:bodyPr/>
          <a:lstStyle/>
          <a:p>
            <a:r>
              <a:rPr lang="da-DK" sz="3200" dirty="0"/>
              <a:t>Egenskaber</a:t>
            </a:r>
            <a:endParaRPr lang="da-DK" dirty="0"/>
          </a:p>
        </p:txBody>
      </p:sp>
      <p:sp>
        <p:nvSpPr>
          <p:cNvPr id="3" name="Pladsholder til indhold 2">
            <a:extLst>
              <a:ext uri="{FF2B5EF4-FFF2-40B4-BE49-F238E27FC236}">
                <a16:creationId xmlns:a16="http://schemas.microsoft.com/office/drawing/2014/main" id="{49EA6B02-60BA-4F5F-9F75-E387A03E1A6E}"/>
              </a:ext>
            </a:extLst>
          </p:cNvPr>
          <p:cNvSpPr>
            <a:spLocks noGrp="1"/>
          </p:cNvSpPr>
          <p:nvPr>
            <p:ph sz="quarter" idx="21"/>
          </p:nvPr>
        </p:nvSpPr>
        <p:spPr>
          <a:xfrm>
            <a:off x="542925" y="1549399"/>
            <a:ext cx="13036342" cy="4148139"/>
          </a:xfrm>
        </p:spPr>
        <p:txBody>
          <a:bodyPr/>
          <a:lstStyle/>
          <a:p>
            <a:pPr>
              <a:lnSpc>
                <a:spcPct val="150000"/>
              </a:lnSpc>
              <a:defRPr/>
            </a:pPr>
            <a:r>
              <a:rPr lang="da-DK" sz="2800" dirty="0">
                <a:solidFill>
                  <a:schemeClr val="tx1">
                    <a:lumMod val="75000"/>
                  </a:schemeClr>
                </a:solidFill>
              </a:rPr>
              <a:t>NTM bygger på de egenskaber ved koen, der har økonomisk værdi</a:t>
            </a:r>
          </a:p>
          <a:p>
            <a:pPr>
              <a:lnSpc>
                <a:spcPct val="150000"/>
              </a:lnSpc>
              <a:defRPr/>
            </a:pPr>
            <a:r>
              <a:rPr lang="da-DK" sz="2800" dirty="0">
                <a:solidFill>
                  <a:schemeClr val="tx1">
                    <a:lumMod val="75000"/>
                  </a:schemeClr>
                </a:solidFill>
              </a:rPr>
              <a:t>Egenskaberne kan deles op i to kategorier</a:t>
            </a:r>
          </a:p>
          <a:p>
            <a:pPr lvl="1">
              <a:lnSpc>
                <a:spcPct val="150000"/>
              </a:lnSpc>
              <a:defRPr/>
            </a:pPr>
            <a:r>
              <a:rPr lang="da-DK" sz="2400" dirty="0">
                <a:solidFill>
                  <a:schemeClr val="tx1">
                    <a:lumMod val="75000"/>
                  </a:schemeClr>
                </a:solidFill>
              </a:rPr>
              <a:t>Egenskaber styret af få gener</a:t>
            </a:r>
          </a:p>
          <a:p>
            <a:pPr lvl="1">
              <a:lnSpc>
                <a:spcPct val="150000"/>
              </a:lnSpc>
              <a:defRPr/>
            </a:pPr>
            <a:r>
              <a:rPr lang="da-DK" sz="2400" dirty="0">
                <a:solidFill>
                  <a:schemeClr val="tx1">
                    <a:lumMod val="75000"/>
                  </a:schemeClr>
                </a:solidFill>
              </a:rPr>
              <a:t>Egenskaber styret af flere gener</a:t>
            </a:r>
          </a:p>
          <a:p>
            <a:endParaRPr lang="da-DK" dirty="0"/>
          </a:p>
        </p:txBody>
      </p:sp>
      <p:sp>
        <p:nvSpPr>
          <p:cNvPr id="4" name="Pladsholder til tekst 3">
            <a:extLst>
              <a:ext uri="{FF2B5EF4-FFF2-40B4-BE49-F238E27FC236}">
                <a16:creationId xmlns:a16="http://schemas.microsoft.com/office/drawing/2014/main" id="{D7283DEA-C3C2-482E-B1CC-D84A4C32C70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D14357FF-2536-4412-848C-5F9D8DDF461B}"/>
              </a:ext>
            </a:extLst>
          </p:cNvPr>
          <p:cNvSpPr>
            <a:spLocks noGrp="1"/>
          </p:cNvSpPr>
          <p:nvPr>
            <p:ph type="body" sz="quarter" idx="4294967295"/>
          </p:nvPr>
        </p:nvSpPr>
        <p:spPr>
          <a:xfrm>
            <a:off x="0" y="5706000"/>
            <a:ext cx="216000" cy="1152000"/>
          </a:xfrm>
        </p:spPr>
        <p:txBody>
          <a:bodyPr/>
          <a:lstStyle/>
          <a:p>
            <a:endParaRPr lang="da-DK"/>
          </a:p>
        </p:txBody>
      </p:sp>
      <p:pic>
        <p:nvPicPr>
          <p:cNvPr id="7" name="Billede 6">
            <a:extLst>
              <a:ext uri="{FF2B5EF4-FFF2-40B4-BE49-F238E27FC236}">
                <a16:creationId xmlns:a16="http://schemas.microsoft.com/office/drawing/2014/main" id="{587CCB35-1D17-4493-8ADB-A93C7C6E97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14593" y="2375430"/>
            <a:ext cx="4475820" cy="4482570"/>
          </a:xfrm>
          <a:prstGeom prst="rect">
            <a:avLst/>
          </a:prstGeom>
        </p:spPr>
      </p:pic>
      <p:sp>
        <p:nvSpPr>
          <p:cNvPr id="8" name="Pladsholder til indhold 2">
            <a:extLst>
              <a:ext uri="{FF2B5EF4-FFF2-40B4-BE49-F238E27FC236}">
                <a16:creationId xmlns:a16="http://schemas.microsoft.com/office/drawing/2014/main" id="{E56EAF6E-CD7D-4ABD-862E-6C03005B9688}"/>
              </a:ext>
            </a:extLst>
          </p:cNvPr>
          <p:cNvSpPr txBox="1">
            <a:spLocks/>
          </p:cNvSpPr>
          <p:nvPr/>
        </p:nvSpPr>
        <p:spPr>
          <a:xfrm rot="16942454">
            <a:off x="7831561" y="4262468"/>
            <a:ext cx="808841" cy="335458"/>
          </a:xfrm>
          <a:prstGeom prst="rect">
            <a:avLst/>
          </a:prstGeom>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600" b="1" dirty="0"/>
              <a:t>RYK</a:t>
            </a:r>
          </a:p>
        </p:txBody>
      </p:sp>
      <p:sp>
        <p:nvSpPr>
          <p:cNvPr id="9" name="Pladsholder til indhold 2">
            <a:extLst>
              <a:ext uri="{FF2B5EF4-FFF2-40B4-BE49-F238E27FC236}">
                <a16:creationId xmlns:a16="http://schemas.microsoft.com/office/drawing/2014/main" id="{29088F29-EF9A-4177-AC1A-EFACFEB1FCFC}"/>
              </a:ext>
            </a:extLst>
          </p:cNvPr>
          <p:cNvSpPr txBox="1">
            <a:spLocks/>
          </p:cNvSpPr>
          <p:nvPr/>
        </p:nvSpPr>
        <p:spPr>
          <a:xfrm rot="16200000">
            <a:off x="8267255" y="4498584"/>
            <a:ext cx="1100832" cy="335458"/>
          </a:xfrm>
          <a:prstGeom prst="rect">
            <a:avLst/>
          </a:prstGeom>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600" b="1" dirty="0"/>
              <a:t>Inseminør</a:t>
            </a:r>
          </a:p>
        </p:txBody>
      </p:sp>
      <p:sp>
        <p:nvSpPr>
          <p:cNvPr id="10" name="Pladsholder til indhold 2">
            <a:extLst>
              <a:ext uri="{FF2B5EF4-FFF2-40B4-BE49-F238E27FC236}">
                <a16:creationId xmlns:a16="http://schemas.microsoft.com/office/drawing/2014/main" id="{DFDC586D-2B9C-44B5-9169-73CB2C6EA5D3}"/>
              </a:ext>
            </a:extLst>
          </p:cNvPr>
          <p:cNvSpPr txBox="1">
            <a:spLocks/>
          </p:cNvSpPr>
          <p:nvPr/>
        </p:nvSpPr>
        <p:spPr>
          <a:xfrm rot="15394349">
            <a:off x="8716563" y="4262468"/>
            <a:ext cx="1298669" cy="335458"/>
          </a:xfrm>
          <a:prstGeom prst="rect">
            <a:avLst/>
          </a:prstGeom>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600" b="1" dirty="0"/>
              <a:t>Dyrlæge</a:t>
            </a:r>
          </a:p>
        </p:txBody>
      </p:sp>
    </p:spTree>
    <p:extLst>
      <p:ext uri="{BB962C8B-B14F-4D97-AF65-F5344CB8AC3E}">
        <p14:creationId xmlns:p14="http://schemas.microsoft.com/office/powerpoint/2010/main" val="369378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293642-FF7E-4AF0-B290-323220259D93}"/>
              </a:ext>
            </a:extLst>
          </p:cNvPr>
          <p:cNvSpPr>
            <a:spLocks noGrp="1"/>
          </p:cNvSpPr>
          <p:nvPr>
            <p:ph type="title"/>
          </p:nvPr>
        </p:nvSpPr>
        <p:spPr/>
        <p:txBody>
          <a:bodyPr/>
          <a:lstStyle/>
          <a:p>
            <a:r>
              <a:rPr lang="da-DK" sz="3200" dirty="0"/>
              <a:t>Egenskaber styret af få gener</a:t>
            </a:r>
          </a:p>
        </p:txBody>
      </p:sp>
      <p:sp>
        <p:nvSpPr>
          <p:cNvPr id="3" name="Pladsholder til indhold 2">
            <a:extLst>
              <a:ext uri="{FF2B5EF4-FFF2-40B4-BE49-F238E27FC236}">
                <a16:creationId xmlns:a16="http://schemas.microsoft.com/office/drawing/2014/main" id="{7ED7E7BC-A51C-4856-BC5B-779378EE669F}"/>
              </a:ext>
            </a:extLst>
          </p:cNvPr>
          <p:cNvSpPr>
            <a:spLocks noGrp="1"/>
          </p:cNvSpPr>
          <p:nvPr>
            <p:ph sz="quarter" idx="21"/>
          </p:nvPr>
        </p:nvSpPr>
        <p:spPr/>
        <p:txBody>
          <a:bodyPr/>
          <a:lstStyle/>
          <a:p>
            <a:pPr marL="431800" indent="-431800">
              <a:lnSpc>
                <a:spcPct val="150000"/>
              </a:lnSpc>
            </a:pPr>
            <a:r>
              <a:rPr lang="da-DK" altLang="da-DK" sz="2400" dirty="0">
                <a:latin typeface="Arial" charset="0"/>
                <a:cs typeface="Arial" charset="0"/>
              </a:rPr>
              <a:t>Farve</a:t>
            </a:r>
          </a:p>
          <a:p>
            <a:pPr marL="431800" indent="-431800">
              <a:lnSpc>
                <a:spcPct val="150000"/>
              </a:lnSpc>
            </a:pPr>
            <a:r>
              <a:rPr lang="da-DK" altLang="da-DK" sz="2400" dirty="0">
                <a:latin typeface="Arial" charset="0"/>
                <a:cs typeface="Arial" charset="0"/>
              </a:rPr>
              <a:t>Horn</a:t>
            </a:r>
          </a:p>
          <a:p>
            <a:pPr marL="431800" indent="-431800">
              <a:lnSpc>
                <a:spcPct val="150000"/>
              </a:lnSpc>
            </a:pPr>
            <a:r>
              <a:rPr lang="da-DK" altLang="da-DK" sz="2400" dirty="0">
                <a:latin typeface="Arial" charset="0"/>
                <a:cs typeface="Arial" charset="0"/>
              </a:rPr>
              <a:t>Blod- og vævstyper</a:t>
            </a:r>
          </a:p>
          <a:p>
            <a:pPr marL="431800" indent="-431800">
              <a:lnSpc>
                <a:spcPct val="150000"/>
              </a:lnSpc>
            </a:pPr>
            <a:r>
              <a:rPr lang="da-DK" altLang="da-DK" sz="2400" dirty="0">
                <a:latin typeface="Arial" charset="0"/>
                <a:cs typeface="Arial" charset="0"/>
              </a:rPr>
              <a:t>Enkelte sygdomme</a:t>
            </a:r>
          </a:p>
          <a:p>
            <a:pPr marL="431800" indent="-431800">
              <a:lnSpc>
                <a:spcPct val="150000"/>
              </a:lnSpc>
            </a:pPr>
            <a:r>
              <a:rPr lang="da-DK" altLang="da-DK" sz="2400" dirty="0">
                <a:latin typeface="Arial" charset="0"/>
                <a:cs typeface="Arial" charset="0"/>
              </a:rPr>
              <a:t>Påvirkes ikke af miljømæssige faktorer, f.eks. foderkvalitet</a:t>
            </a:r>
          </a:p>
          <a:p>
            <a:endParaRPr lang="da-DK" dirty="0"/>
          </a:p>
        </p:txBody>
      </p:sp>
      <p:sp>
        <p:nvSpPr>
          <p:cNvPr id="4" name="Pladsholder til tekst 3">
            <a:extLst>
              <a:ext uri="{FF2B5EF4-FFF2-40B4-BE49-F238E27FC236}">
                <a16:creationId xmlns:a16="http://schemas.microsoft.com/office/drawing/2014/main" id="{70885869-90F5-41B3-88D8-65546AD9CC0E}"/>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1C1BD39-2D1D-491E-9594-0B92581F92D9}"/>
              </a:ext>
            </a:extLst>
          </p:cNvPr>
          <p:cNvSpPr>
            <a:spLocks noGrp="1"/>
          </p:cNvSpPr>
          <p:nvPr>
            <p:ph type="body" sz="quarter" idx="4294967295"/>
          </p:nvPr>
        </p:nvSpPr>
        <p:spPr>
          <a:xfrm>
            <a:off x="0" y="5706000"/>
            <a:ext cx="216000" cy="1152000"/>
          </a:xfrm>
        </p:spPr>
        <p:txBody>
          <a:bodyPr/>
          <a:lstStyle/>
          <a:p>
            <a:endParaRPr lang="da-DK"/>
          </a:p>
        </p:txBody>
      </p:sp>
      <p:pic>
        <p:nvPicPr>
          <p:cNvPr id="6" name="Billede 6">
            <a:extLst>
              <a:ext uri="{FF2B5EF4-FFF2-40B4-BE49-F238E27FC236}">
                <a16:creationId xmlns:a16="http://schemas.microsoft.com/office/drawing/2014/main" id="{1E075F4C-E993-4CD5-AB83-A80714D4EB00}"/>
              </a:ext>
            </a:extLst>
          </p:cNvPr>
          <p:cNvPicPr>
            <a:picLocks noChangeAspect="1"/>
          </p:cNvPicPr>
          <p:nvPr/>
        </p:nvPicPr>
        <p:blipFill>
          <a:blip r:embed="rId2" cstate="print">
            <a:extLst>
              <a:ext uri="{28A0092B-C50C-407E-A947-70E740481C1C}">
                <a14:useLocalDpi xmlns:a14="http://schemas.microsoft.com/office/drawing/2010/main" val="0"/>
              </a:ext>
            </a:extLst>
          </a:blip>
          <a:srcRect l="-34"/>
          <a:stretch>
            <a:fillRect/>
          </a:stretch>
        </p:blipFill>
        <p:spPr bwMode="auto">
          <a:xfrm>
            <a:off x="6500389" y="1104523"/>
            <a:ext cx="5260328" cy="35068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35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B985F-9B41-4BFA-9459-A4850524714F}"/>
              </a:ext>
            </a:extLst>
          </p:cNvPr>
          <p:cNvSpPr>
            <a:spLocks noGrp="1"/>
          </p:cNvSpPr>
          <p:nvPr>
            <p:ph type="title"/>
          </p:nvPr>
        </p:nvSpPr>
        <p:spPr/>
        <p:txBody>
          <a:bodyPr/>
          <a:lstStyle/>
          <a:p>
            <a:r>
              <a:rPr lang="da-DK" sz="3200" dirty="0"/>
              <a:t>Egenskaber styret af flere gener</a:t>
            </a:r>
          </a:p>
        </p:txBody>
      </p:sp>
      <p:sp>
        <p:nvSpPr>
          <p:cNvPr id="3" name="Pladsholder til indhold 2">
            <a:extLst>
              <a:ext uri="{FF2B5EF4-FFF2-40B4-BE49-F238E27FC236}">
                <a16:creationId xmlns:a16="http://schemas.microsoft.com/office/drawing/2014/main" id="{E4808F9D-D9CE-4732-8D9F-77BD14155262}"/>
              </a:ext>
            </a:extLst>
          </p:cNvPr>
          <p:cNvSpPr>
            <a:spLocks noGrp="1"/>
          </p:cNvSpPr>
          <p:nvPr>
            <p:ph sz="quarter" idx="21"/>
          </p:nvPr>
        </p:nvSpPr>
        <p:spPr>
          <a:xfrm>
            <a:off x="542925" y="1549399"/>
            <a:ext cx="3730311" cy="4148139"/>
          </a:xfrm>
        </p:spPr>
        <p:txBody>
          <a:bodyPr/>
          <a:lstStyle/>
          <a:p>
            <a:pPr>
              <a:defRPr/>
            </a:pPr>
            <a:r>
              <a:rPr lang="da-DK" sz="2400" dirty="0"/>
              <a:t>Mælkeydelse</a:t>
            </a:r>
          </a:p>
          <a:p>
            <a:pPr>
              <a:defRPr/>
            </a:pPr>
            <a:r>
              <a:rPr lang="da-DK" sz="2400" dirty="0"/>
              <a:t>Kødproduktion</a:t>
            </a:r>
          </a:p>
          <a:p>
            <a:pPr>
              <a:defRPr/>
            </a:pPr>
            <a:r>
              <a:rPr lang="da-DK" sz="2400" dirty="0"/>
              <a:t>Sundhed</a:t>
            </a:r>
          </a:p>
          <a:p>
            <a:pPr>
              <a:defRPr/>
            </a:pPr>
            <a:r>
              <a:rPr lang="da-DK" sz="2400" dirty="0"/>
              <a:t>Frugtbarhed</a:t>
            </a:r>
          </a:p>
          <a:p>
            <a:pPr>
              <a:defRPr/>
            </a:pPr>
            <a:r>
              <a:rPr lang="da-DK" sz="2400" dirty="0"/>
              <a:t>Kan påvirkes af miljømæssige faktorer</a:t>
            </a:r>
          </a:p>
          <a:p>
            <a:endParaRPr lang="da-DK" dirty="0"/>
          </a:p>
        </p:txBody>
      </p:sp>
      <p:sp>
        <p:nvSpPr>
          <p:cNvPr id="4" name="Pladsholder til tekst 3">
            <a:extLst>
              <a:ext uri="{FF2B5EF4-FFF2-40B4-BE49-F238E27FC236}">
                <a16:creationId xmlns:a16="http://schemas.microsoft.com/office/drawing/2014/main" id="{50C64D8C-368C-4DAA-8E0A-E5432E93C82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C504B0F7-623A-4E1E-9F3F-DC9272A687D6}"/>
              </a:ext>
            </a:extLst>
          </p:cNvPr>
          <p:cNvSpPr>
            <a:spLocks noGrp="1"/>
          </p:cNvSpPr>
          <p:nvPr>
            <p:ph type="body" sz="quarter" idx="4294967295"/>
          </p:nvPr>
        </p:nvSpPr>
        <p:spPr>
          <a:xfrm>
            <a:off x="0" y="5706000"/>
            <a:ext cx="216000" cy="1152000"/>
          </a:xfrm>
        </p:spPr>
        <p:txBody>
          <a:bodyPr/>
          <a:lstStyle/>
          <a:p>
            <a:endParaRPr lang="da-DK"/>
          </a:p>
        </p:txBody>
      </p:sp>
      <p:pic>
        <p:nvPicPr>
          <p:cNvPr id="8" name="Billede 7">
            <a:extLst>
              <a:ext uri="{FF2B5EF4-FFF2-40B4-BE49-F238E27FC236}">
                <a16:creationId xmlns:a16="http://schemas.microsoft.com/office/drawing/2014/main" id="{9547B820-D138-4D91-ACCE-09B8A4A9A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081" y="1200196"/>
            <a:ext cx="4875000" cy="5546667"/>
          </a:xfrm>
          <a:prstGeom prst="rect">
            <a:avLst/>
          </a:prstGeom>
        </p:spPr>
      </p:pic>
    </p:spTree>
    <p:extLst>
      <p:ext uri="{BB962C8B-B14F-4D97-AF65-F5344CB8AC3E}">
        <p14:creationId xmlns:p14="http://schemas.microsoft.com/office/powerpoint/2010/main" val="386823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5B947-749E-4D1B-8EBF-847CDCB03CB8}"/>
              </a:ext>
            </a:extLst>
          </p:cNvPr>
          <p:cNvSpPr>
            <a:spLocks noGrp="1"/>
          </p:cNvSpPr>
          <p:nvPr>
            <p:ph type="title"/>
          </p:nvPr>
        </p:nvSpPr>
        <p:spPr/>
        <p:txBody>
          <a:bodyPr/>
          <a:lstStyle/>
          <a:p>
            <a:r>
              <a:rPr lang="da-DK" sz="3200" dirty="0"/>
              <a:t>Egenskaberne i NTM kan opdeles i tre kategorier</a:t>
            </a:r>
          </a:p>
        </p:txBody>
      </p:sp>
      <p:sp>
        <p:nvSpPr>
          <p:cNvPr id="3" name="Pladsholder til indhold 2">
            <a:extLst>
              <a:ext uri="{FF2B5EF4-FFF2-40B4-BE49-F238E27FC236}">
                <a16:creationId xmlns:a16="http://schemas.microsoft.com/office/drawing/2014/main" id="{396CB935-E025-47A2-B185-869266FDD68E}"/>
              </a:ext>
            </a:extLst>
          </p:cNvPr>
          <p:cNvSpPr>
            <a:spLocks noGrp="1"/>
          </p:cNvSpPr>
          <p:nvPr>
            <p:ph sz="quarter" idx="21"/>
          </p:nvPr>
        </p:nvSpPr>
        <p:spPr/>
        <p:txBody>
          <a:bodyPr/>
          <a:lstStyle/>
          <a:p>
            <a:r>
              <a:rPr lang="da-DK" sz="2400" dirty="0"/>
              <a:t>Produktion</a:t>
            </a:r>
          </a:p>
          <a:p>
            <a:endParaRPr lang="da-DK" sz="2400" dirty="0"/>
          </a:p>
          <a:p>
            <a:endParaRPr lang="da-DK" sz="2400" dirty="0"/>
          </a:p>
          <a:p>
            <a:r>
              <a:rPr lang="da-DK" sz="2400" dirty="0"/>
              <a:t>Funktion</a:t>
            </a:r>
          </a:p>
          <a:p>
            <a:endParaRPr lang="da-DK" sz="2400" dirty="0"/>
          </a:p>
          <a:p>
            <a:endParaRPr lang="da-DK" sz="2400" dirty="0"/>
          </a:p>
          <a:p>
            <a:r>
              <a:rPr lang="da-DK" sz="2400" dirty="0"/>
              <a:t>Eksteriør og brugsegenskaber</a:t>
            </a:r>
          </a:p>
        </p:txBody>
      </p:sp>
      <p:sp>
        <p:nvSpPr>
          <p:cNvPr id="4" name="Pladsholder til tekst 3">
            <a:extLst>
              <a:ext uri="{FF2B5EF4-FFF2-40B4-BE49-F238E27FC236}">
                <a16:creationId xmlns:a16="http://schemas.microsoft.com/office/drawing/2014/main" id="{6E6D78D0-E041-4595-964D-07328F45B1A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7DFCF114-2AB0-4536-968E-9E135D646BDF}"/>
              </a:ext>
            </a:extLst>
          </p:cNvPr>
          <p:cNvSpPr>
            <a:spLocks noGrp="1"/>
          </p:cNvSpPr>
          <p:nvPr>
            <p:ph type="body" sz="quarter" idx="4294967295"/>
          </p:nvPr>
        </p:nvSpPr>
        <p:spPr>
          <a:xfrm>
            <a:off x="0" y="5706000"/>
            <a:ext cx="216000" cy="1152000"/>
          </a:xfrm>
        </p:spPr>
        <p:txBody>
          <a:bodyPr/>
          <a:lstStyle/>
          <a:p>
            <a:endParaRPr lang="da-DK"/>
          </a:p>
        </p:txBody>
      </p:sp>
      <p:pic>
        <p:nvPicPr>
          <p:cNvPr id="6" name="Picture 3" descr="C:\Users\msa\AppData\Local\Microsoft\Windows\Temporary Internet Files\Content.IE5\TTKF4SLY\COLOURBOX852693.jpg">
            <a:extLst>
              <a:ext uri="{FF2B5EF4-FFF2-40B4-BE49-F238E27FC236}">
                <a16:creationId xmlns:a16="http://schemas.microsoft.com/office/drawing/2014/main" id="{32DA8F14-DB16-43CF-A563-D1DD7F6B25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r="-52"/>
          <a:stretch>
            <a:fillRect/>
          </a:stretch>
        </p:blipFill>
        <p:spPr bwMode="auto">
          <a:xfrm>
            <a:off x="3464939" y="1222112"/>
            <a:ext cx="2114786" cy="1951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https://www.landbrugsinfo.dk/Landmanddk/Kvaeg/Konverterede%20billeder/130506-Koeer-foretraekker-at-kaelve-paa-sand.docx/84ba5e1d7dd8deb484c847ec87203c645c1123ec.jpg">
            <a:extLst>
              <a:ext uri="{FF2B5EF4-FFF2-40B4-BE49-F238E27FC236}">
                <a16:creationId xmlns:a16="http://schemas.microsoft.com/office/drawing/2014/main" id="{B9DBE184-17E8-402C-95F8-E42C81E5C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725" y="3173120"/>
            <a:ext cx="2114786" cy="14037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boks 9">
            <a:extLst>
              <a:ext uri="{FF2B5EF4-FFF2-40B4-BE49-F238E27FC236}">
                <a16:creationId xmlns:a16="http://schemas.microsoft.com/office/drawing/2014/main" id="{5CA9FC8A-60E9-4892-926C-14AF8BC150BC}"/>
              </a:ext>
            </a:extLst>
          </p:cNvPr>
          <p:cNvSpPr txBox="1">
            <a:spLocks noChangeArrowheads="1"/>
          </p:cNvSpPr>
          <p:nvPr/>
        </p:nvSpPr>
        <p:spPr bwMode="auto">
          <a:xfrm>
            <a:off x="7590074" y="3199060"/>
            <a:ext cx="1368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2800">
                <a:solidFill>
                  <a:srgbClr val="2F2F2F"/>
                </a:solidFill>
                <a:latin typeface="Arial" charset="0"/>
                <a:cs typeface="Arial" charset="0"/>
              </a:defRPr>
            </a:lvl1pPr>
            <a:lvl2pPr marL="742950" indent="-285750" eaLnBrk="0" hangingPunct="0">
              <a:spcBef>
                <a:spcPct val="20000"/>
              </a:spcBef>
              <a:buBlip>
                <a:blip r:embed="rId4"/>
              </a:buBlip>
              <a:defRPr sz="2400">
                <a:solidFill>
                  <a:srgbClr val="2F2F2F"/>
                </a:solidFill>
                <a:latin typeface="Arial" charset="0"/>
                <a:cs typeface="Arial" charset="0"/>
              </a:defRPr>
            </a:lvl2pPr>
            <a:lvl3pPr marL="1143000" indent="-228600" eaLnBrk="0" hangingPunct="0">
              <a:spcBef>
                <a:spcPct val="20000"/>
              </a:spcBef>
              <a:buBlip>
                <a:blip r:embed="rId4"/>
              </a:buBlip>
              <a:defRPr sz="2400">
                <a:solidFill>
                  <a:srgbClr val="2F2F2F"/>
                </a:solidFill>
                <a:latin typeface="Arial" charset="0"/>
                <a:cs typeface="Arial" charset="0"/>
              </a:defRPr>
            </a:lvl3pPr>
            <a:lvl4pPr marL="1600200" indent="-228600" eaLnBrk="0" hangingPunct="0">
              <a:spcBef>
                <a:spcPct val="20000"/>
              </a:spcBef>
              <a:buBlip>
                <a:blip r:embed="rId4"/>
              </a:buBlip>
              <a:defRPr sz="2400">
                <a:solidFill>
                  <a:srgbClr val="2F2F2F"/>
                </a:solidFill>
                <a:latin typeface="Arial" charset="0"/>
                <a:cs typeface="Arial" charset="0"/>
              </a:defRPr>
            </a:lvl4pPr>
            <a:lvl5pPr marL="2057400" indent="-228600" eaLnBrk="0" hangingPunct="0">
              <a:spcBef>
                <a:spcPct val="20000"/>
              </a:spcBef>
              <a:buBlip>
                <a:blip r:embed="rId4"/>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9pPr>
          </a:lstStyle>
          <a:p>
            <a:pPr eaLnBrk="1" hangingPunct="1">
              <a:spcBef>
                <a:spcPct val="0"/>
              </a:spcBef>
              <a:buFontTx/>
              <a:buNone/>
            </a:pPr>
            <a:r>
              <a:rPr lang="da-DK" altLang="da-DK" sz="800" dirty="0">
                <a:solidFill>
                  <a:schemeClr val="tx1"/>
                </a:solidFill>
              </a:rPr>
              <a:t>Foto: Jens Tønnesen</a:t>
            </a:r>
            <a:endParaRPr lang="da-DK" altLang="da-DK" sz="1000" dirty="0">
              <a:solidFill>
                <a:schemeClr val="tx1"/>
              </a:solidFill>
            </a:endParaRPr>
          </a:p>
        </p:txBody>
      </p:sp>
      <p:pic>
        <p:nvPicPr>
          <p:cNvPr id="9" name="Picture 2" descr="C:\Users\msa\AppData\Local\Microsoft\Windows\Temporary Internet Files\Content.IE5\TTKF4SLY\186020759udder.jpg">
            <a:extLst>
              <a:ext uri="{FF2B5EF4-FFF2-40B4-BE49-F238E27FC236}">
                <a16:creationId xmlns:a16="http://schemas.microsoft.com/office/drawing/2014/main" id="{FB73BE6C-9073-46FA-9C64-4DFB9AB9C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074" y="4602769"/>
            <a:ext cx="2325449" cy="1719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66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2E726-9E64-4FD1-8148-22FA1C9412BB}"/>
              </a:ext>
            </a:extLst>
          </p:cNvPr>
          <p:cNvSpPr>
            <a:spLocks noGrp="1"/>
          </p:cNvSpPr>
          <p:nvPr>
            <p:ph type="title"/>
          </p:nvPr>
        </p:nvSpPr>
        <p:spPr/>
        <p:txBody>
          <a:bodyPr/>
          <a:lstStyle/>
          <a:p>
            <a:r>
              <a:rPr lang="da-DK" sz="3200" dirty="0"/>
              <a:t>Produktionsegenskaber</a:t>
            </a:r>
          </a:p>
        </p:txBody>
      </p:sp>
      <p:sp>
        <p:nvSpPr>
          <p:cNvPr id="3" name="Pladsholder til indhold 2">
            <a:extLst>
              <a:ext uri="{FF2B5EF4-FFF2-40B4-BE49-F238E27FC236}">
                <a16:creationId xmlns:a16="http://schemas.microsoft.com/office/drawing/2014/main" id="{B4C0A6D0-1BF5-495A-81A8-B5A1F4BAD484}"/>
              </a:ext>
            </a:extLst>
          </p:cNvPr>
          <p:cNvSpPr>
            <a:spLocks noGrp="1"/>
          </p:cNvSpPr>
          <p:nvPr>
            <p:ph sz="quarter" idx="21"/>
          </p:nvPr>
        </p:nvSpPr>
        <p:spPr>
          <a:xfrm>
            <a:off x="542925" y="1549399"/>
            <a:ext cx="9385731" cy="5007044"/>
          </a:xfrm>
          <a:solidFill>
            <a:schemeClr val="bg1"/>
          </a:solidFill>
        </p:spPr>
        <p:txBody>
          <a:bodyPr/>
          <a:lstStyle/>
          <a:p>
            <a:pPr>
              <a:defRPr/>
            </a:pPr>
            <a:r>
              <a:rPr lang="da-DK" sz="2400" dirty="0">
                <a:solidFill>
                  <a:schemeClr val="tx1">
                    <a:lumMod val="75000"/>
                  </a:schemeClr>
                </a:solidFill>
              </a:rPr>
              <a:t>Mælkeydelse </a:t>
            </a:r>
          </a:p>
          <a:p>
            <a:pPr lvl="1">
              <a:defRPr/>
            </a:pPr>
            <a:r>
              <a:rPr lang="da-DK" sz="2000" dirty="0">
                <a:solidFill>
                  <a:schemeClr val="tx1">
                    <a:lumMod val="75000"/>
                  </a:schemeClr>
                </a:solidFill>
              </a:rPr>
              <a:t>Koens evne til at producere mælk, fedt og protein</a:t>
            </a:r>
          </a:p>
          <a:p>
            <a:pPr lvl="1">
              <a:defRPr/>
            </a:pPr>
            <a:r>
              <a:rPr lang="da-DK" sz="2000" dirty="0">
                <a:solidFill>
                  <a:schemeClr val="tx1">
                    <a:lumMod val="75000"/>
                  </a:schemeClr>
                </a:solidFill>
              </a:rPr>
              <a:t>Data fra ydelseskontrollen</a:t>
            </a:r>
          </a:p>
          <a:p>
            <a:pPr>
              <a:defRPr/>
            </a:pPr>
            <a:r>
              <a:rPr lang="da-DK" sz="2400" dirty="0">
                <a:solidFill>
                  <a:schemeClr val="tx1">
                    <a:lumMod val="75000"/>
                  </a:schemeClr>
                </a:solidFill>
              </a:rPr>
              <a:t>Kødproduktion</a:t>
            </a:r>
          </a:p>
          <a:p>
            <a:pPr lvl="1">
              <a:defRPr/>
            </a:pPr>
            <a:r>
              <a:rPr lang="da-DK" sz="2000" dirty="0">
                <a:solidFill>
                  <a:schemeClr val="tx1">
                    <a:lumMod val="75000"/>
                  </a:schemeClr>
                </a:solidFill>
              </a:rPr>
              <a:t>Koens evne til at give tyrekalve med en god tilvækst og høj slagteklassificering </a:t>
            </a:r>
          </a:p>
          <a:p>
            <a:pPr lvl="2">
              <a:defRPr/>
            </a:pPr>
            <a:r>
              <a:rPr lang="da-DK" sz="2000" dirty="0"/>
              <a:t>Deles op efter kort eller lang opdrætsperiode</a:t>
            </a:r>
            <a:endParaRPr lang="da-DK" sz="2000" dirty="0">
              <a:solidFill>
                <a:schemeClr val="tx1">
                  <a:lumMod val="75000"/>
                </a:schemeClr>
              </a:solidFill>
            </a:endParaRPr>
          </a:p>
          <a:p>
            <a:pPr lvl="1">
              <a:defRPr/>
            </a:pPr>
            <a:r>
              <a:rPr lang="da-DK" sz="2000" dirty="0">
                <a:solidFill>
                  <a:schemeClr val="tx1">
                    <a:lumMod val="75000"/>
                  </a:schemeClr>
                </a:solidFill>
              </a:rPr>
              <a:t>Data fra slagtekalveproducenten og slagteriet </a:t>
            </a:r>
          </a:p>
          <a:p>
            <a:endParaRPr lang="da-DK" dirty="0"/>
          </a:p>
        </p:txBody>
      </p:sp>
      <p:sp>
        <p:nvSpPr>
          <p:cNvPr id="4" name="Pladsholder til tekst 3">
            <a:extLst>
              <a:ext uri="{FF2B5EF4-FFF2-40B4-BE49-F238E27FC236}">
                <a16:creationId xmlns:a16="http://schemas.microsoft.com/office/drawing/2014/main" id="{916636C9-D608-4366-8EB0-DB9383AB79FE}"/>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B17144E4-99C1-467A-B8D6-82B40BB67119}"/>
              </a:ext>
            </a:extLst>
          </p:cNvPr>
          <p:cNvSpPr>
            <a:spLocks noGrp="1"/>
          </p:cNvSpPr>
          <p:nvPr>
            <p:ph type="body" sz="quarter" idx="4294967295"/>
          </p:nvPr>
        </p:nvSpPr>
        <p:spPr>
          <a:xfrm>
            <a:off x="0" y="5706000"/>
            <a:ext cx="216000" cy="1152000"/>
          </a:xfrm>
        </p:spPr>
        <p:txBody>
          <a:bodyPr/>
          <a:lstStyle/>
          <a:p>
            <a:endParaRPr lang="da-DK"/>
          </a:p>
        </p:txBody>
      </p:sp>
      <p:pic>
        <p:nvPicPr>
          <p:cNvPr id="6" name="Billede 6">
            <a:extLst>
              <a:ext uri="{FF2B5EF4-FFF2-40B4-BE49-F238E27FC236}">
                <a16:creationId xmlns:a16="http://schemas.microsoft.com/office/drawing/2014/main" id="{1E345EE2-CD19-4504-A386-44AF4D95CC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5042" y="5093196"/>
            <a:ext cx="13033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87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70755-2850-4B84-8440-C1BDEE7472D4}"/>
              </a:ext>
            </a:extLst>
          </p:cNvPr>
          <p:cNvSpPr>
            <a:spLocks noGrp="1"/>
          </p:cNvSpPr>
          <p:nvPr>
            <p:ph type="title"/>
          </p:nvPr>
        </p:nvSpPr>
        <p:spPr>
          <a:xfrm>
            <a:off x="529792" y="392885"/>
            <a:ext cx="11415774" cy="711638"/>
          </a:xfrm>
        </p:spPr>
        <p:txBody>
          <a:bodyPr/>
          <a:lstStyle/>
          <a:p>
            <a:r>
              <a:rPr lang="da-DK" sz="3200" dirty="0"/>
              <a:t>Genetisk udvikling for produktionsegenskaber - Holstein</a:t>
            </a:r>
          </a:p>
        </p:txBody>
      </p:sp>
      <p:sp>
        <p:nvSpPr>
          <p:cNvPr id="4" name="Pladsholder til tekst 3">
            <a:extLst>
              <a:ext uri="{FF2B5EF4-FFF2-40B4-BE49-F238E27FC236}">
                <a16:creationId xmlns:a16="http://schemas.microsoft.com/office/drawing/2014/main" id="{6F92916E-613E-4926-A632-CE12C29845DC}"/>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D6402EE9-1AF7-4E5D-8A2C-D04E2EE61383}"/>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10" name="Pladsholder til indhold 9">
            <a:extLst>
              <a:ext uri="{FF2B5EF4-FFF2-40B4-BE49-F238E27FC236}">
                <a16:creationId xmlns:a16="http://schemas.microsoft.com/office/drawing/2014/main" id="{FB5E64DE-FFA0-4671-9674-064775501D90}"/>
              </a:ext>
            </a:extLst>
          </p:cNvPr>
          <p:cNvGraphicFramePr>
            <a:graphicFrameLocks noGrp="1"/>
          </p:cNvGraphicFramePr>
          <p:nvPr>
            <p:ph sz="quarter" idx="21"/>
            <p:extLst>
              <p:ext uri="{D42A27DB-BD31-4B8C-83A1-F6EECF244321}">
                <p14:modId xmlns:p14="http://schemas.microsoft.com/office/powerpoint/2010/main" val="705422088"/>
              </p:ext>
            </p:extLst>
          </p:nvPr>
        </p:nvGraphicFramePr>
        <p:xfrm>
          <a:off x="542924" y="1211855"/>
          <a:ext cx="11415774" cy="4715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989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B17FD-006D-49B6-8339-0D49089EFCF1}"/>
              </a:ext>
            </a:extLst>
          </p:cNvPr>
          <p:cNvSpPr>
            <a:spLocks noGrp="1"/>
          </p:cNvSpPr>
          <p:nvPr>
            <p:ph type="title"/>
          </p:nvPr>
        </p:nvSpPr>
        <p:spPr/>
        <p:txBody>
          <a:bodyPr/>
          <a:lstStyle/>
          <a:p>
            <a:r>
              <a:rPr lang="da-DK" sz="3200" dirty="0"/>
              <a:t>En ko er i brunst - hvad gør du?</a:t>
            </a:r>
          </a:p>
        </p:txBody>
      </p:sp>
      <p:sp>
        <p:nvSpPr>
          <p:cNvPr id="5" name="Pladsholder til tekst 4">
            <a:extLst>
              <a:ext uri="{FF2B5EF4-FFF2-40B4-BE49-F238E27FC236}">
                <a16:creationId xmlns:a16="http://schemas.microsoft.com/office/drawing/2014/main" id="{7D898977-CAB3-4984-A26C-7D7650C72B8E}"/>
              </a:ext>
            </a:extLst>
          </p:cNvPr>
          <p:cNvSpPr>
            <a:spLocks noGrp="1"/>
          </p:cNvSpPr>
          <p:nvPr>
            <p:ph type="body" sz="quarter" idx="4294967295"/>
          </p:nvPr>
        </p:nvSpPr>
        <p:spPr>
          <a:xfrm flipH="1">
            <a:off x="0" y="0"/>
            <a:ext cx="216000" cy="5724000"/>
          </a:xfrm>
        </p:spPr>
        <p:txBody>
          <a:bodyPr/>
          <a:lstStyle/>
          <a:p>
            <a:endParaRPr lang="da-DK"/>
          </a:p>
        </p:txBody>
      </p:sp>
      <p:sp>
        <p:nvSpPr>
          <p:cNvPr id="4" name="Pladsholder til tekst 3">
            <a:extLst>
              <a:ext uri="{FF2B5EF4-FFF2-40B4-BE49-F238E27FC236}">
                <a16:creationId xmlns:a16="http://schemas.microsoft.com/office/drawing/2014/main" id="{1366CDBE-B5B3-486F-B2A9-50B8C4F81BF6}"/>
              </a:ext>
            </a:extLst>
          </p:cNvPr>
          <p:cNvSpPr>
            <a:spLocks noGrp="1"/>
          </p:cNvSpPr>
          <p:nvPr>
            <p:ph type="body" sz="quarter" idx="4294967295"/>
          </p:nvPr>
        </p:nvSpPr>
        <p:spPr>
          <a:xfrm>
            <a:off x="0" y="5706000"/>
            <a:ext cx="216000" cy="1152000"/>
          </a:xfrm>
        </p:spPr>
        <p:txBody>
          <a:bodyPr/>
          <a:lstStyle/>
          <a:p>
            <a:endParaRPr lang="da-DK"/>
          </a:p>
        </p:txBody>
      </p:sp>
      <p:pic>
        <p:nvPicPr>
          <p:cNvPr id="6" name="Billede 1">
            <a:extLst>
              <a:ext uri="{FF2B5EF4-FFF2-40B4-BE49-F238E27FC236}">
                <a16:creationId xmlns:a16="http://schemas.microsoft.com/office/drawing/2014/main" id="{BF93C07F-8A49-4BE7-9154-9078891E1BC7}"/>
              </a:ext>
            </a:extLst>
          </p:cNvPr>
          <p:cNvPicPr>
            <a:picLocks noGrp="1" noChangeAspect="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2348971" y="1267389"/>
            <a:ext cx="7829069" cy="5223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490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ECFB9-0B3A-4805-9045-81F44CF3E6F6}"/>
              </a:ext>
            </a:extLst>
          </p:cNvPr>
          <p:cNvSpPr>
            <a:spLocks noGrp="1"/>
          </p:cNvSpPr>
          <p:nvPr>
            <p:ph type="title"/>
          </p:nvPr>
        </p:nvSpPr>
        <p:spPr/>
        <p:txBody>
          <a:bodyPr/>
          <a:lstStyle/>
          <a:p>
            <a:r>
              <a:rPr lang="da-DK" sz="3200" dirty="0"/>
              <a:t>Funktionelle egenskaber</a:t>
            </a:r>
          </a:p>
        </p:txBody>
      </p:sp>
      <p:sp>
        <p:nvSpPr>
          <p:cNvPr id="3" name="Pladsholder til indhold 2">
            <a:extLst>
              <a:ext uri="{FF2B5EF4-FFF2-40B4-BE49-F238E27FC236}">
                <a16:creationId xmlns:a16="http://schemas.microsoft.com/office/drawing/2014/main" id="{EA11A982-CF92-4072-A643-88D52D6BF4BF}"/>
              </a:ext>
            </a:extLst>
          </p:cNvPr>
          <p:cNvSpPr>
            <a:spLocks noGrp="1"/>
          </p:cNvSpPr>
          <p:nvPr>
            <p:ph sz="quarter" idx="21"/>
          </p:nvPr>
        </p:nvSpPr>
        <p:spPr>
          <a:xfrm>
            <a:off x="542925" y="1549399"/>
            <a:ext cx="9385731" cy="5087707"/>
          </a:xfrm>
          <a:solidFill>
            <a:schemeClr val="bg1"/>
          </a:solidFill>
        </p:spPr>
        <p:txBody>
          <a:bodyPr/>
          <a:lstStyle/>
          <a:p>
            <a:pPr>
              <a:lnSpc>
                <a:spcPct val="100000"/>
              </a:lnSpc>
              <a:defRPr/>
            </a:pPr>
            <a:r>
              <a:rPr lang="da-DK" sz="2400" dirty="0">
                <a:solidFill>
                  <a:schemeClr val="tx1">
                    <a:lumMod val="75000"/>
                  </a:schemeClr>
                </a:solidFill>
              </a:rPr>
              <a:t>Yversundhed</a:t>
            </a:r>
          </a:p>
          <a:p>
            <a:pPr lvl="1">
              <a:lnSpc>
                <a:spcPct val="100000"/>
              </a:lnSpc>
              <a:defRPr/>
            </a:pPr>
            <a:r>
              <a:rPr lang="da-DK" sz="2000" dirty="0">
                <a:solidFill>
                  <a:schemeClr val="tx1">
                    <a:lumMod val="75000"/>
                  </a:schemeClr>
                </a:solidFill>
              </a:rPr>
              <a:t>Koens evne til at undgå mastitis</a:t>
            </a:r>
          </a:p>
          <a:p>
            <a:pPr lvl="1">
              <a:lnSpc>
                <a:spcPct val="100000"/>
              </a:lnSpc>
              <a:defRPr/>
            </a:pPr>
            <a:r>
              <a:rPr lang="da-DK" sz="2000" dirty="0">
                <a:solidFill>
                  <a:schemeClr val="tx1">
                    <a:lumMod val="75000"/>
                  </a:schemeClr>
                </a:solidFill>
              </a:rPr>
              <a:t>Målt som </a:t>
            </a:r>
            <a:r>
              <a:rPr lang="da-DK" sz="2000" dirty="0" err="1">
                <a:solidFill>
                  <a:schemeClr val="tx1">
                    <a:lumMod val="75000"/>
                  </a:schemeClr>
                </a:solidFill>
              </a:rPr>
              <a:t>mastitisbehandlinger</a:t>
            </a:r>
            <a:r>
              <a:rPr lang="da-DK" sz="2000" dirty="0"/>
              <a:t>, celletal og yvereksteriør</a:t>
            </a:r>
            <a:endParaRPr lang="da-DK" sz="2000" dirty="0">
              <a:solidFill>
                <a:schemeClr val="tx1">
                  <a:lumMod val="75000"/>
                </a:schemeClr>
              </a:solidFill>
            </a:endParaRPr>
          </a:p>
          <a:p>
            <a:pPr>
              <a:lnSpc>
                <a:spcPct val="100000"/>
              </a:lnSpc>
              <a:defRPr/>
            </a:pPr>
            <a:r>
              <a:rPr lang="da-DK" sz="2400" dirty="0">
                <a:solidFill>
                  <a:schemeClr val="tx1">
                    <a:lumMod val="75000"/>
                  </a:schemeClr>
                </a:solidFill>
              </a:rPr>
              <a:t>Generel sundhed </a:t>
            </a:r>
          </a:p>
          <a:p>
            <a:pPr lvl="1">
              <a:lnSpc>
                <a:spcPct val="100000"/>
              </a:lnSpc>
              <a:defRPr/>
            </a:pPr>
            <a:r>
              <a:rPr lang="da-DK" sz="2000" dirty="0">
                <a:solidFill>
                  <a:schemeClr val="tx1">
                    <a:lumMod val="75000"/>
                  </a:schemeClr>
                </a:solidFill>
              </a:rPr>
              <a:t>Koens evne til at undgå reproduktions-, stofskifte- og </a:t>
            </a:r>
            <a:r>
              <a:rPr lang="da-DK" sz="2000" dirty="0" err="1">
                <a:solidFill>
                  <a:schemeClr val="tx1">
                    <a:lumMod val="75000"/>
                  </a:schemeClr>
                </a:solidFill>
              </a:rPr>
              <a:t>lemmelidelser</a:t>
            </a:r>
            <a:endParaRPr lang="da-DK" sz="2000" dirty="0">
              <a:solidFill>
                <a:schemeClr val="tx1">
                  <a:lumMod val="75000"/>
                </a:schemeClr>
              </a:solidFill>
            </a:endParaRPr>
          </a:p>
          <a:p>
            <a:pPr lvl="2">
              <a:lnSpc>
                <a:spcPct val="100000"/>
              </a:lnSpc>
              <a:defRPr/>
            </a:pPr>
            <a:r>
              <a:rPr lang="da-DK" sz="1600" dirty="0">
                <a:solidFill>
                  <a:schemeClr val="tx1">
                    <a:lumMod val="75000"/>
                  </a:schemeClr>
                </a:solidFill>
              </a:rPr>
              <a:t>Tidlige og sene reproduktionslidelser</a:t>
            </a:r>
          </a:p>
          <a:p>
            <a:pPr lvl="2">
              <a:lnSpc>
                <a:spcPct val="100000"/>
              </a:lnSpc>
              <a:defRPr/>
            </a:pPr>
            <a:r>
              <a:rPr lang="da-DK" sz="1600" dirty="0" err="1"/>
              <a:t>Ketose</a:t>
            </a:r>
            <a:endParaRPr lang="da-DK" sz="1600" dirty="0">
              <a:solidFill>
                <a:schemeClr val="tx1">
                  <a:lumMod val="75000"/>
                </a:schemeClr>
              </a:solidFill>
            </a:endParaRPr>
          </a:p>
          <a:p>
            <a:pPr lvl="2">
              <a:lnSpc>
                <a:spcPct val="100000"/>
              </a:lnSpc>
              <a:defRPr/>
            </a:pPr>
            <a:r>
              <a:rPr lang="da-DK" sz="1600" dirty="0">
                <a:solidFill>
                  <a:schemeClr val="tx1">
                    <a:lumMod val="75000"/>
                  </a:schemeClr>
                </a:solidFill>
              </a:rPr>
              <a:t>Andre stofskifte- og fordøjelseslidelser</a:t>
            </a:r>
          </a:p>
          <a:p>
            <a:pPr lvl="2">
              <a:lnSpc>
                <a:spcPct val="100000"/>
              </a:lnSpc>
              <a:defRPr/>
            </a:pPr>
            <a:r>
              <a:rPr lang="da-DK" sz="1600" dirty="0" err="1">
                <a:solidFill>
                  <a:schemeClr val="tx1">
                    <a:lumMod val="75000"/>
                  </a:schemeClr>
                </a:solidFill>
              </a:rPr>
              <a:t>Lemmelidelser</a:t>
            </a:r>
            <a:endParaRPr lang="da-DK" sz="1600" dirty="0">
              <a:solidFill>
                <a:schemeClr val="tx1">
                  <a:lumMod val="75000"/>
                </a:schemeClr>
              </a:solidFill>
            </a:endParaRPr>
          </a:p>
          <a:p>
            <a:endParaRPr lang="da-DK" dirty="0"/>
          </a:p>
        </p:txBody>
      </p:sp>
      <p:sp>
        <p:nvSpPr>
          <p:cNvPr id="4" name="Pladsholder til tekst 3">
            <a:extLst>
              <a:ext uri="{FF2B5EF4-FFF2-40B4-BE49-F238E27FC236}">
                <a16:creationId xmlns:a16="http://schemas.microsoft.com/office/drawing/2014/main" id="{FFEFC74A-B1D0-40BF-B8C6-4DD361C4D3E6}"/>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971E34F5-84EE-498D-BDDE-864B229C1012}"/>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descr="Billedresultat for yversundhed">
            <a:extLst>
              <a:ext uri="{FF2B5EF4-FFF2-40B4-BE49-F238E27FC236}">
                <a16:creationId xmlns:a16="http://schemas.microsoft.com/office/drawing/2014/main" id="{205BD188-CDB2-48D2-BBF2-2ABC32F6F9F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8093" y="1104523"/>
            <a:ext cx="3668697" cy="2063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52E7DCC2-B7EE-4642-AB29-8185E5D5EB9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719299" y="4631079"/>
            <a:ext cx="3196224" cy="1975349"/>
          </a:xfrm>
          <a:prstGeom prst="rect">
            <a:avLst/>
          </a:prstGeom>
          <a:ln>
            <a:noFill/>
          </a:ln>
          <a:effectLst>
            <a:softEdge rad="112500"/>
          </a:effectLst>
        </p:spPr>
      </p:pic>
    </p:spTree>
    <p:extLst>
      <p:ext uri="{BB962C8B-B14F-4D97-AF65-F5344CB8AC3E}">
        <p14:creationId xmlns:p14="http://schemas.microsoft.com/office/powerpoint/2010/main" val="93604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7A0CD-C669-4FC9-B6ED-599A71972A3D}"/>
              </a:ext>
            </a:extLst>
          </p:cNvPr>
          <p:cNvSpPr>
            <a:spLocks noGrp="1"/>
          </p:cNvSpPr>
          <p:nvPr>
            <p:ph type="title"/>
          </p:nvPr>
        </p:nvSpPr>
        <p:spPr/>
        <p:txBody>
          <a:bodyPr/>
          <a:lstStyle/>
          <a:p>
            <a:r>
              <a:rPr lang="da-DK" sz="3200" dirty="0"/>
              <a:t>Funktionelle egenskaber</a:t>
            </a:r>
            <a:endParaRPr lang="da-DK" sz="2800" dirty="0"/>
          </a:p>
        </p:txBody>
      </p:sp>
      <p:sp>
        <p:nvSpPr>
          <p:cNvPr id="3" name="Pladsholder til indhold 2">
            <a:extLst>
              <a:ext uri="{FF2B5EF4-FFF2-40B4-BE49-F238E27FC236}">
                <a16:creationId xmlns:a16="http://schemas.microsoft.com/office/drawing/2014/main" id="{EAB27FF4-338D-4BCA-8570-71A35BBCB671}"/>
              </a:ext>
            </a:extLst>
          </p:cNvPr>
          <p:cNvSpPr>
            <a:spLocks noGrp="1"/>
          </p:cNvSpPr>
          <p:nvPr>
            <p:ph sz="quarter" idx="21"/>
          </p:nvPr>
        </p:nvSpPr>
        <p:spPr>
          <a:xfrm>
            <a:off x="542925" y="1549399"/>
            <a:ext cx="9385731" cy="5169900"/>
          </a:xfrm>
          <a:solidFill>
            <a:schemeClr val="bg1"/>
          </a:solidFill>
        </p:spPr>
        <p:txBody>
          <a:bodyPr/>
          <a:lstStyle/>
          <a:p>
            <a:pPr>
              <a:defRPr/>
            </a:pPr>
            <a:r>
              <a:rPr lang="da-DK" sz="2400" dirty="0"/>
              <a:t>K</a:t>
            </a:r>
            <a:r>
              <a:rPr lang="da-DK" sz="2400" dirty="0">
                <a:solidFill>
                  <a:schemeClr val="tx1">
                    <a:lumMod val="75000"/>
                  </a:schemeClr>
                </a:solidFill>
              </a:rPr>
              <a:t>lovsundhed</a:t>
            </a:r>
          </a:p>
          <a:p>
            <a:pPr lvl="1">
              <a:defRPr/>
            </a:pPr>
            <a:r>
              <a:rPr lang="da-DK" sz="2000" dirty="0">
                <a:solidFill>
                  <a:schemeClr val="tx1">
                    <a:lumMod val="75000"/>
                  </a:schemeClr>
                </a:solidFill>
              </a:rPr>
              <a:t>Koens evne til at undgå klovsygdomme </a:t>
            </a:r>
          </a:p>
          <a:p>
            <a:pPr lvl="1">
              <a:defRPr/>
            </a:pPr>
            <a:r>
              <a:rPr lang="da-DK" sz="2000" dirty="0"/>
              <a:t>Syv forskellige klovlidelser </a:t>
            </a:r>
          </a:p>
          <a:p>
            <a:pPr lvl="1">
              <a:defRPr/>
            </a:pPr>
            <a:r>
              <a:rPr lang="da-DK" sz="2000" dirty="0">
                <a:solidFill>
                  <a:schemeClr val="tx1">
                    <a:lumMod val="75000"/>
                  </a:schemeClr>
                </a:solidFill>
              </a:rPr>
              <a:t>Målt i forbindelse med klovbeskæring</a:t>
            </a:r>
          </a:p>
          <a:p>
            <a:pPr>
              <a:defRPr/>
            </a:pPr>
            <a:r>
              <a:rPr lang="da-DK" sz="2400" dirty="0">
                <a:solidFill>
                  <a:schemeClr val="tx1">
                    <a:lumMod val="75000"/>
                  </a:schemeClr>
                </a:solidFill>
              </a:rPr>
              <a:t>Produktiv holdbarhed</a:t>
            </a:r>
          </a:p>
          <a:p>
            <a:pPr lvl="1">
              <a:defRPr/>
            </a:pPr>
            <a:r>
              <a:rPr lang="da-DK" sz="2000" dirty="0">
                <a:solidFill>
                  <a:schemeClr val="tx1">
                    <a:lumMod val="75000"/>
                  </a:schemeClr>
                </a:solidFill>
              </a:rPr>
              <a:t>Koens evne til at </a:t>
            </a:r>
            <a:r>
              <a:rPr lang="da-DK" sz="2000" dirty="0"/>
              <a:t>producere længe i besætningen</a:t>
            </a:r>
            <a:endParaRPr lang="da-DK" sz="2000" dirty="0">
              <a:solidFill>
                <a:schemeClr val="tx1">
                  <a:lumMod val="75000"/>
                </a:schemeClr>
              </a:solidFill>
            </a:endParaRPr>
          </a:p>
          <a:p>
            <a:pPr lvl="1">
              <a:defRPr/>
            </a:pPr>
            <a:r>
              <a:rPr lang="da-DK" sz="2000" dirty="0">
                <a:solidFill>
                  <a:schemeClr val="tx1">
                    <a:lumMod val="75000"/>
                  </a:schemeClr>
                </a:solidFill>
              </a:rPr>
              <a:t>Målt som dage fra første kælvning til udgangen </a:t>
            </a:r>
            <a:r>
              <a:rPr lang="da-DK" sz="2000" dirty="0"/>
              <a:t>af laktationen</a:t>
            </a:r>
          </a:p>
          <a:p>
            <a:pPr lvl="1">
              <a:defRPr/>
            </a:pPr>
            <a:r>
              <a:rPr lang="da-DK" sz="2000" dirty="0">
                <a:solidFill>
                  <a:schemeClr val="tx1">
                    <a:lumMod val="75000"/>
                  </a:schemeClr>
                </a:solidFill>
              </a:rPr>
              <a:t>Fra </a:t>
            </a:r>
            <a:r>
              <a:rPr lang="da-DK" sz="2000" dirty="0"/>
              <a:t>1. - 5. laktation </a:t>
            </a:r>
            <a:endParaRPr lang="da-DK" sz="2000" dirty="0">
              <a:solidFill>
                <a:schemeClr val="tx1">
                  <a:lumMod val="75000"/>
                </a:schemeClr>
              </a:solidFill>
            </a:endParaRPr>
          </a:p>
          <a:p>
            <a:endParaRPr lang="da-DK" dirty="0"/>
          </a:p>
        </p:txBody>
      </p:sp>
      <p:sp>
        <p:nvSpPr>
          <p:cNvPr id="4" name="Pladsholder til tekst 3">
            <a:extLst>
              <a:ext uri="{FF2B5EF4-FFF2-40B4-BE49-F238E27FC236}">
                <a16:creationId xmlns:a16="http://schemas.microsoft.com/office/drawing/2014/main" id="{A8F1DE1D-2634-4B37-9D5A-D7767A1457D7}"/>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364056E2-2A95-439B-A88A-7B6EE229EA74}"/>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descr="Billedresultat for klovsundhed">
            <a:extLst>
              <a:ext uri="{FF2B5EF4-FFF2-40B4-BE49-F238E27FC236}">
                <a16:creationId xmlns:a16="http://schemas.microsoft.com/office/drawing/2014/main" id="{B05FCC6F-804A-425A-9083-87E4EE3D7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231" y="1549399"/>
            <a:ext cx="3701257" cy="2786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8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3B3E-475B-4EE7-9D19-77B64897F7B2}"/>
              </a:ext>
            </a:extLst>
          </p:cNvPr>
          <p:cNvSpPr>
            <a:spLocks noGrp="1"/>
          </p:cNvSpPr>
          <p:nvPr>
            <p:ph type="title"/>
          </p:nvPr>
        </p:nvSpPr>
        <p:spPr/>
        <p:txBody>
          <a:bodyPr/>
          <a:lstStyle/>
          <a:p>
            <a:r>
              <a:rPr lang="da-DK" sz="3200" dirty="0"/>
              <a:t>Funktionelle egenskaber</a:t>
            </a:r>
            <a:endParaRPr lang="da-DK" sz="2800" dirty="0"/>
          </a:p>
        </p:txBody>
      </p:sp>
      <p:sp>
        <p:nvSpPr>
          <p:cNvPr id="3" name="Pladsholder til indhold 2">
            <a:extLst>
              <a:ext uri="{FF2B5EF4-FFF2-40B4-BE49-F238E27FC236}">
                <a16:creationId xmlns:a16="http://schemas.microsoft.com/office/drawing/2014/main" id="{DE552F91-22E4-48EE-A541-178C0B72640B}"/>
              </a:ext>
            </a:extLst>
          </p:cNvPr>
          <p:cNvSpPr>
            <a:spLocks noGrp="1"/>
          </p:cNvSpPr>
          <p:nvPr>
            <p:ph sz="quarter" idx="21"/>
          </p:nvPr>
        </p:nvSpPr>
        <p:spPr/>
        <p:txBody>
          <a:bodyPr/>
          <a:lstStyle/>
          <a:p>
            <a:r>
              <a:rPr lang="da-DK" altLang="da-DK" sz="2400" dirty="0">
                <a:latin typeface="Arial" charset="0"/>
                <a:cs typeface="Arial" charset="0"/>
              </a:rPr>
              <a:t>Hunlig frugtbarhed</a:t>
            </a:r>
          </a:p>
          <a:p>
            <a:pPr lvl="1"/>
            <a:r>
              <a:rPr lang="da-DK" altLang="da-DK" sz="2000" dirty="0">
                <a:latin typeface="Arial" charset="0"/>
                <a:cs typeface="Arial" charset="0"/>
              </a:rPr>
              <a:t>Koens evne til at genoptage brunst og til at blive drægtig</a:t>
            </a:r>
          </a:p>
          <a:p>
            <a:pPr lvl="1"/>
            <a:r>
              <a:rPr lang="da-DK" altLang="da-DK" sz="2000" dirty="0">
                <a:latin typeface="Arial" charset="0"/>
                <a:cs typeface="Arial" charset="0"/>
              </a:rPr>
              <a:t>Målt som:</a:t>
            </a:r>
          </a:p>
          <a:p>
            <a:pPr lvl="2"/>
            <a:r>
              <a:rPr lang="da-DK" altLang="da-DK" sz="1600" dirty="0">
                <a:latin typeface="Arial" charset="0"/>
                <a:cs typeface="Arial" charset="0"/>
              </a:rPr>
              <a:t>Dage fra kælvning til første inseminering</a:t>
            </a:r>
          </a:p>
          <a:p>
            <a:pPr lvl="2"/>
            <a:r>
              <a:rPr lang="da-DK" altLang="da-DK" sz="1600" dirty="0">
                <a:latin typeface="Arial" charset="0"/>
                <a:cs typeface="Arial" charset="0"/>
              </a:rPr>
              <a:t>Antal insemineringer</a:t>
            </a:r>
          </a:p>
          <a:p>
            <a:pPr lvl="2"/>
            <a:r>
              <a:rPr lang="da-DK" altLang="da-DK" sz="1600" dirty="0">
                <a:latin typeface="Arial" charset="0"/>
                <a:cs typeface="Arial" charset="0"/>
              </a:rPr>
              <a:t>Dage fra første til sidste inseminering</a:t>
            </a:r>
          </a:p>
          <a:p>
            <a:endParaRPr lang="da-DK" dirty="0"/>
          </a:p>
        </p:txBody>
      </p:sp>
      <p:sp>
        <p:nvSpPr>
          <p:cNvPr id="4" name="Pladsholder til tekst 3">
            <a:extLst>
              <a:ext uri="{FF2B5EF4-FFF2-40B4-BE49-F238E27FC236}">
                <a16:creationId xmlns:a16="http://schemas.microsoft.com/office/drawing/2014/main" id="{1CB62A92-9140-4748-B03D-5D7C18C57BE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99C7981-850D-4CD0-BFF4-05BE2D8CF226}"/>
              </a:ext>
            </a:extLst>
          </p:cNvPr>
          <p:cNvSpPr>
            <a:spLocks noGrp="1"/>
          </p:cNvSpPr>
          <p:nvPr>
            <p:ph type="body" sz="quarter" idx="4294967295"/>
          </p:nvPr>
        </p:nvSpPr>
        <p:spPr>
          <a:xfrm>
            <a:off x="0" y="5706000"/>
            <a:ext cx="216000" cy="1152000"/>
          </a:xfrm>
        </p:spPr>
        <p:txBody>
          <a:bodyPr/>
          <a:lstStyle/>
          <a:p>
            <a:endParaRPr lang="da-DK"/>
          </a:p>
        </p:txBody>
      </p:sp>
      <p:pic>
        <p:nvPicPr>
          <p:cNvPr id="6" name="Billede 5">
            <a:extLst>
              <a:ext uri="{FF2B5EF4-FFF2-40B4-BE49-F238E27FC236}">
                <a16:creationId xmlns:a16="http://schemas.microsoft.com/office/drawing/2014/main" id="{520936E2-C7EF-451F-96F4-063EEACADB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3384" y="4371037"/>
            <a:ext cx="5106258" cy="2392248"/>
          </a:xfrm>
          <a:prstGeom prst="rect">
            <a:avLst/>
          </a:prstGeom>
          <a:ln>
            <a:noFill/>
          </a:ln>
          <a:effectLst>
            <a:softEdge rad="112500"/>
          </a:effectLst>
        </p:spPr>
      </p:pic>
    </p:spTree>
    <p:extLst>
      <p:ext uri="{BB962C8B-B14F-4D97-AF65-F5344CB8AC3E}">
        <p14:creationId xmlns:p14="http://schemas.microsoft.com/office/powerpoint/2010/main" val="406154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3B3E-475B-4EE7-9D19-77B64897F7B2}"/>
              </a:ext>
            </a:extLst>
          </p:cNvPr>
          <p:cNvSpPr>
            <a:spLocks noGrp="1"/>
          </p:cNvSpPr>
          <p:nvPr>
            <p:ph type="title"/>
          </p:nvPr>
        </p:nvSpPr>
        <p:spPr/>
        <p:txBody>
          <a:bodyPr/>
          <a:lstStyle/>
          <a:p>
            <a:r>
              <a:rPr lang="da-DK" sz="3200" dirty="0"/>
              <a:t>Funktionelle egenskaber</a:t>
            </a:r>
            <a:endParaRPr lang="da-DK" sz="2800" dirty="0"/>
          </a:p>
        </p:txBody>
      </p:sp>
      <p:sp>
        <p:nvSpPr>
          <p:cNvPr id="3" name="Pladsholder til indhold 2">
            <a:extLst>
              <a:ext uri="{FF2B5EF4-FFF2-40B4-BE49-F238E27FC236}">
                <a16:creationId xmlns:a16="http://schemas.microsoft.com/office/drawing/2014/main" id="{DE552F91-22E4-48EE-A541-178C0B72640B}"/>
              </a:ext>
            </a:extLst>
          </p:cNvPr>
          <p:cNvSpPr>
            <a:spLocks noGrp="1"/>
          </p:cNvSpPr>
          <p:nvPr>
            <p:ph sz="quarter" idx="21"/>
          </p:nvPr>
        </p:nvSpPr>
        <p:spPr/>
        <p:txBody>
          <a:bodyPr/>
          <a:lstStyle/>
          <a:p>
            <a:pPr>
              <a:defRPr/>
            </a:pPr>
            <a:r>
              <a:rPr lang="da-DK" sz="2400" dirty="0">
                <a:solidFill>
                  <a:schemeClr val="tx1">
                    <a:lumMod val="75000"/>
                  </a:schemeClr>
                </a:solidFill>
              </a:rPr>
              <a:t>Fødsel</a:t>
            </a:r>
          </a:p>
          <a:p>
            <a:pPr lvl="1">
              <a:defRPr/>
            </a:pPr>
            <a:r>
              <a:rPr lang="da-DK" sz="2000" dirty="0">
                <a:solidFill>
                  <a:schemeClr val="tx1">
                    <a:lumMod val="75000"/>
                  </a:schemeClr>
                </a:solidFill>
              </a:rPr>
              <a:t>Kalvens evne til at blive født</a:t>
            </a:r>
          </a:p>
          <a:p>
            <a:pPr lvl="1">
              <a:defRPr/>
            </a:pPr>
            <a:r>
              <a:rPr lang="da-DK" sz="2000" dirty="0">
                <a:solidFill>
                  <a:schemeClr val="tx1">
                    <a:lumMod val="75000"/>
                  </a:schemeClr>
                </a:solidFill>
              </a:rPr>
              <a:t>Målt som kælvningsforløb og kalvens livskraft</a:t>
            </a:r>
          </a:p>
          <a:p>
            <a:pPr>
              <a:defRPr/>
            </a:pPr>
            <a:endParaRPr lang="da-DK" dirty="0">
              <a:solidFill>
                <a:schemeClr val="tx1">
                  <a:lumMod val="75000"/>
                </a:schemeClr>
              </a:solidFill>
            </a:endParaRPr>
          </a:p>
          <a:p>
            <a:pPr>
              <a:defRPr/>
            </a:pPr>
            <a:r>
              <a:rPr lang="da-DK" sz="2400" dirty="0">
                <a:solidFill>
                  <a:schemeClr val="tx1">
                    <a:lumMod val="75000"/>
                  </a:schemeClr>
                </a:solidFill>
              </a:rPr>
              <a:t>Kælvning</a:t>
            </a:r>
          </a:p>
          <a:p>
            <a:pPr lvl="1">
              <a:defRPr/>
            </a:pPr>
            <a:r>
              <a:rPr lang="da-DK" sz="2000" dirty="0">
                <a:solidFill>
                  <a:schemeClr val="tx1">
                    <a:lumMod val="75000"/>
                  </a:schemeClr>
                </a:solidFill>
              </a:rPr>
              <a:t>Koens evne til at kælve og få en levende kalv</a:t>
            </a:r>
          </a:p>
          <a:p>
            <a:pPr lvl="1">
              <a:defRPr/>
            </a:pPr>
            <a:r>
              <a:rPr lang="da-DK" sz="2000" dirty="0">
                <a:solidFill>
                  <a:schemeClr val="tx1">
                    <a:lumMod val="75000"/>
                  </a:schemeClr>
                </a:solidFill>
              </a:rPr>
              <a:t>Målt som kælvningsforløb og kalvens livskraft </a:t>
            </a:r>
          </a:p>
          <a:p>
            <a:endParaRPr lang="da-DK" dirty="0"/>
          </a:p>
        </p:txBody>
      </p:sp>
      <p:sp>
        <p:nvSpPr>
          <p:cNvPr id="4" name="Pladsholder til tekst 3">
            <a:extLst>
              <a:ext uri="{FF2B5EF4-FFF2-40B4-BE49-F238E27FC236}">
                <a16:creationId xmlns:a16="http://schemas.microsoft.com/office/drawing/2014/main" id="{1CB62A92-9140-4748-B03D-5D7C18C57BE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99C7981-850D-4CD0-BFF4-05BE2D8CF226}"/>
              </a:ext>
            </a:extLst>
          </p:cNvPr>
          <p:cNvSpPr>
            <a:spLocks noGrp="1"/>
          </p:cNvSpPr>
          <p:nvPr>
            <p:ph type="body" sz="quarter" idx="4294967295"/>
          </p:nvPr>
        </p:nvSpPr>
        <p:spPr>
          <a:xfrm>
            <a:off x="0" y="5706000"/>
            <a:ext cx="216000" cy="1152000"/>
          </a:xfrm>
        </p:spPr>
        <p:txBody>
          <a:bodyPr/>
          <a:lstStyle/>
          <a:p>
            <a:endParaRPr lang="da-DK"/>
          </a:p>
        </p:txBody>
      </p:sp>
      <p:pic>
        <p:nvPicPr>
          <p:cNvPr id="6" name="Picture 3">
            <a:extLst>
              <a:ext uri="{FF2B5EF4-FFF2-40B4-BE49-F238E27FC236}">
                <a16:creationId xmlns:a16="http://schemas.microsoft.com/office/drawing/2014/main" id="{FF209FD3-E570-4B75-B6D8-F443265C5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0519" y="2068887"/>
            <a:ext cx="2430124" cy="31528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76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B3B3E-475B-4EE7-9D19-77B64897F7B2}"/>
              </a:ext>
            </a:extLst>
          </p:cNvPr>
          <p:cNvSpPr>
            <a:spLocks noGrp="1"/>
          </p:cNvSpPr>
          <p:nvPr>
            <p:ph type="title"/>
          </p:nvPr>
        </p:nvSpPr>
        <p:spPr/>
        <p:txBody>
          <a:bodyPr/>
          <a:lstStyle/>
          <a:p>
            <a:r>
              <a:rPr lang="da-DK" sz="3200" dirty="0"/>
              <a:t>Funktionelle egenskaber</a:t>
            </a:r>
            <a:endParaRPr lang="da-DK" sz="2800" dirty="0"/>
          </a:p>
        </p:txBody>
      </p:sp>
      <p:sp>
        <p:nvSpPr>
          <p:cNvPr id="3" name="Pladsholder til indhold 2">
            <a:extLst>
              <a:ext uri="{FF2B5EF4-FFF2-40B4-BE49-F238E27FC236}">
                <a16:creationId xmlns:a16="http://schemas.microsoft.com/office/drawing/2014/main" id="{DE552F91-22E4-48EE-A541-178C0B72640B}"/>
              </a:ext>
            </a:extLst>
          </p:cNvPr>
          <p:cNvSpPr>
            <a:spLocks noGrp="1"/>
          </p:cNvSpPr>
          <p:nvPr>
            <p:ph sz="quarter" idx="21"/>
          </p:nvPr>
        </p:nvSpPr>
        <p:spPr>
          <a:xfrm>
            <a:off x="542925" y="1549399"/>
            <a:ext cx="9385731" cy="4913046"/>
          </a:xfrm>
          <a:solidFill>
            <a:schemeClr val="bg1"/>
          </a:solidFill>
        </p:spPr>
        <p:txBody>
          <a:bodyPr/>
          <a:lstStyle/>
          <a:p>
            <a:r>
              <a:rPr lang="da-DK" sz="2400" dirty="0"/>
              <a:t>Ungdyroverlevelse </a:t>
            </a:r>
          </a:p>
          <a:p>
            <a:pPr lvl="1"/>
            <a:r>
              <a:rPr lang="da-DK" sz="2000" dirty="0"/>
              <a:t>Afkommets evne til at overleve</a:t>
            </a:r>
          </a:p>
          <a:p>
            <a:pPr lvl="1"/>
            <a:r>
              <a:rPr lang="da-DK" sz="2000" dirty="0"/>
              <a:t>For tyre er det overlevelsen op til 6 mdr. </a:t>
            </a:r>
          </a:p>
          <a:p>
            <a:pPr lvl="1"/>
            <a:r>
              <a:rPr lang="da-DK" sz="2000" dirty="0"/>
              <a:t>For kvier er det overlevelsen op til 15 mdr. </a:t>
            </a:r>
          </a:p>
          <a:p>
            <a:pPr lvl="1"/>
            <a:r>
              <a:rPr lang="da-DK" sz="2000" dirty="0"/>
              <a:t>Opdeling i perioder </a:t>
            </a:r>
          </a:p>
          <a:p>
            <a:pPr lvl="2"/>
            <a:r>
              <a:rPr lang="da-DK" sz="1600" dirty="0"/>
              <a:t>0 – 30 dage for småkalve</a:t>
            </a:r>
          </a:p>
          <a:p>
            <a:pPr lvl="2"/>
            <a:r>
              <a:rPr lang="da-DK" sz="1600" dirty="0"/>
              <a:t>30 – 184 dage for tyre</a:t>
            </a:r>
          </a:p>
          <a:p>
            <a:pPr lvl="2"/>
            <a:r>
              <a:rPr lang="da-DK" sz="1600" dirty="0"/>
              <a:t>30 – 458 dage for kvier </a:t>
            </a:r>
          </a:p>
          <a:p>
            <a:endParaRPr lang="da-DK" dirty="0"/>
          </a:p>
        </p:txBody>
      </p:sp>
      <p:sp>
        <p:nvSpPr>
          <p:cNvPr id="4" name="Pladsholder til tekst 3">
            <a:extLst>
              <a:ext uri="{FF2B5EF4-FFF2-40B4-BE49-F238E27FC236}">
                <a16:creationId xmlns:a16="http://schemas.microsoft.com/office/drawing/2014/main" id="{1CB62A92-9140-4748-B03D-5D7C18C57BE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99C7981-850D-4CD0-BFF4-05BE2D8CF226}"/>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3832202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E4E7A-D4FC-43B8-B09A-939604F7C87F}"/>
              </a:ext>
            </a:extLst>
          </p:cNvPr>
          <p:cNvSpPr>
            <a:spLocks noGrp="1"/>
          </p:cNvSpPr>
          <p:nvPr>
            <p:ph type="title"/>
          </p:nvPr>
        </p:nvSpPr>
        <p:spPr>
          <a:xfrm>
            <a:off x="529792" y="392885"/>
            <a:ext cx="10453282" cy="711638"/>
          </a:xfrm>
        </p:spPr>
        <p:txBody>
          <a:bodyPr/>
          <a:lstStyle/>
          <a:p>
            <a:r>
              <a:rPr lang="da-DK" sz="3200" dirty="0"/>
              <a:t>Genetisk udvikling for funktionelle egenskaber - RDM</a:t>
            </a:r>
            <a:endParaRPr lang="da-DK" sz="2800" dirty="0"/>
          </a:p>
        </p:txBody>
      </p:sp>
      <p:sp>
        <p:nvSpPr>
          <p:cNvPr id="4" name="Pladsholder til tekst 3">
            <a:extLst>
              <a:ext uri="{FF2B5EF4-FFF2-40B4-BE49-F238E27FC236}">
                <a16:creationId xmlns:a16="http://schemas.microsoft.com/office/drawing/2014/main" id="{B87D4AB6-65EF-4331-A1FD-FB3A6C90FF5C}"/>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604ACC8D-E2D2-4AB5-A9FF-AAD9A5FC3D85}"/>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9" name="Pladsholder til indhold 8">
            <a:extLst>
              <a:ext uri="{FF2B5EF4-FFF2-40B4-BE49-F238E27FC236}">
                <a16:creationId xmlns:a16="http://schemas.microsoft.com/office/drawing/2014/main" id="{2765C206-3C4D-449E-8B1F-EA9035028223}"/>
              </a:ext>
            </a:extLst>
          </p:cNvPr>
          <p:cNvGraphicFramePr>
            <a:graphicFrameLocks noGrp="1"/>
          </p:cNvGraphicFramePr>
          <p:nvPr>
            <p:ph sz="quarter" idx="21"/>
            <p:extLst>
              <p:ext uri="{D42A27DB-BD31-4B8C-83A1-F6EECF244321}">
                <p14:modId xmlns:p14="http://schemas.microsoft.com/office/powerpoint/2010/main" val="3185643384"/>
              </p:ext>
            </p:extLst>
          </p:nvPr>
        </p:nvGraphicFramePr>
        <p:xfrm>
          <a:off x="542924" y="1104523"/>
          <a:ext cx="11256141" cy="4789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927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EC821-3468-47DA-A6CF-9B5CB953B3C7}"/>
              </a:ext>
            </a:extLst>
          </p:cNvPr>
          <p:cNvSpPr>
            <a:spLocks noGrp="1"/>
          </p:cNvSpPr>
          <p:nvPr>
            <p:ph type="title"/>
          </p:nvPr>
        </p:nvSpPr>
        <p:spPr/>
        <p:txBody>
          <a:bodyPr/>
          <a:lstStyle/>
          <a:p>
            <a:r>
              <a:rPr lang="da-DK" sz="3200" dirty="0"/>
              <a:t>Eksteriør og brugsegenskaber</a:t>
            </a:r>
            <a:endParaRPr lang="da-DK" sz="2800" dirty="0"/>
          </a:p>
        </p:txBody>
      </p:sp>
      <p:sp>
        <p:nvSpPr>
          <p:cNvPr id="4" name="Pladsholder til tekst 3">
            <a:extLst>
              <a:ext uri="{FF2B5EF4-FFF2-40B4-BE49-F238E27FC236}">
                <a16:creationId xmlns:a16="http://schemas.microsoft.com/office/drawing/2014/main" id="{E7B9922A-9359-439E-8000-522B1389F991}"/>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DDD3ECED-32DE-4BA2-80AE-4F1660F736B6}"/>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a:extLst>
              <a:ext uri="{FF2B5EF4-FFF2-40B4-BE49-F238E27FC236}">
                <a16:creationId xmlns:a16="http://schemas.microsoft.com/office/drawing/2014/main" id="{ADF338A8-BFA9-44B8-8509-E523276709DC}"/>
              </a:ext>
            </a:extLst>
          </p:cNvPr>
          <p:cNvPicPr>
            <a:picLocks noGrp="1" noChangeAspect="1" noChangeArrowheads="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2926244" y="1503544"/>
            <a:ext cx="6228030" cy="43969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frundet rektangulær billedforklaring 10">
            <a:extLst>
              <a:ext uri="{FF2B5EF4-FFF2-40B4-BE49-F238E27FC236}">
                <a16:creationId xmlns:a16="http://schemas.microsoft.com/office/drawing/2014/main" id="{00BD2160-FDE5-4FD8-A2E0-F1DADC0A2B8F}"/>
              </a:ext>
            </a:extLst>
          </p:cNvPr>
          <p:cNvSpPr/>
          <p:nvPr/>
        </p:nvSpPr>
        <p:spPr>
          <a:xfrm>
            <a:off x="3852845" y="2086769"/>
            <a:ext cx="1152525" cy="287337"/>
          </a:xfrm>
          <a:prstGeom prst="wedgeRoundRectCallout">
            <a:avLst>
              <a:gd name="adj1" fmla="val -6067"/>
              <a:gd name="adj2" fmla="val 130792"/>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b="1" dirty="0">
                <a:solidFill>
                  <a:schemeClr val="tx1"/>
                </a:solidFill>
              </a:rPr>
              <a:t>Kryds</a:t>
            </a:r>
          </a:p>
        </p:txBody>
      </p:sp>
      <p:sp>
        <p:nvSpPr>
          <p:cNvPr id="8" name="Afrundet rektangulær billedforklaring 9">
            <a:extLst>
              <a:ext uri="{FF2B5EF4-FFF2-40B4-BE49-F238E27FC236}">
                <a16:creationId xmlns:a16="http://schemas.microsoft.com/office/drawing/2014/main" id="{80638633-C576-44C9-B001-8C6FEC4C310E}"/>
              </a:ext>
            </a:extLst>
          </p:cNvPr>
          <p:cNvSpPr/>
          <p:nvPr/>
        </p:nvSpPr>
        <p:spPr>
          <a:xfrm>
            <a:off x="5464790" y="1840073"/>
            <a:ext cx="1150937" cy="288925"/>
          </a:xfrm>
          <a:prstGeom prst="wedgeRoundRectCallout">
            <a:avLst>
              <a:gd name="adj1" fmla="val -38367"/>
              <a:gd name="adj2" fmla="val 149249"/>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b="1" dirty="0">
                <a:solidFill>
                  <a:schemeClr val="tx1"/>
                </a:solidFill>
              </a:rPr>
              <a:t>Overlinje</a:t>
            </a:r>
          </a:p>
        </p:txBody>
      </p:sp>
      <p:sp>
        <p:nvSpPr>
          <p:cNvPr id="9" name="Afrundet rektangulær billedforklaring 13">
            <a:extLst>
              <a:ext uri="{FF2B5EF4-FFF2-40B4-BE49-F238E27FC236}">
                <a16:creationId xmlns:a16="http://schemas.microsoft.com/office/drawing/2014/main" id="{2E13E862-78F5-41F8-8A17-3C1237BC4105}"/>
              </a:ext>
            </a:extLst>
          </p:cNvPr>
          <p:cNvSpPr/>
          <p:nvPr/>
        </p:nvSpPr>
        <p:spPr>
          <a:xfrm>
            <a:off x="7337229" y="4221956"/>
            <a:ext cx="1152525" cy="287338"/>
          </a:xfrm>
          <a:prstGeom prst="wedgeRoundRectCallout">
            <a:avLst>
              <a:gd name="adj1" fmla="val -56825"/>
              <a:gd name="adj2" fmla="val -83312"/>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b="1" dirty="0">
                <a:solidFill>
                  <a:schemeClr val="tx1"/>
                </a:solidFill>
              </a:rPr>
              <a:t>Brystbredde</a:t>
            </a:r>
          </a:p>
        </p:txBody>
      </p:sp>
      <p:sp>
        <p:nvSpPr>
          <p:cNvPr id="10" name="Afrundet rektangulær billedforklaring 12">
            <a:extLst>
              <a:ext uri="{FF2B5EF4-FFF2-40B4-BE49-F238E27FC236}">
                <a16:creationId xmlns:a16="http://schemas.microsoft.com/office/drawing/2014/main" id="{FCE81117-E1ED-4CAD-AB94-ADEAB5AAC094}"/>
              </a:ext>
            </a:extLst>
          </p:cNvPr>
          <p:cNvSpPr/>
          <p:nvPr/>
        </p:nvSpPr>
        <p:spPr>
          <a:xfrm>
            <a:off x="5804275" y="4221974"/>
            <a:ext cx="1152525" cy="288925"/>
          </a:xfrm>
          <a:prstGeom prst="wedgeRoundRectCallout">
            <a:avLst>
              <a:gd name="adj1" fmla="val -43905"/>
              <a:gd name="adj2" fmla="val -75929"/>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b="1" dirty="0">
                <a:solidFill>
                  <a:schemeClr val="tx1"/>
                </a:solidFill>
              </a:rPr>
              <a:t>Kropsdybde</a:t>
            </a:r>
          </a:p>
        </p:txBody>
      </p:sp>
      <p:sp>
        <p:nvSpPr>
          <p:cNvPr id="11" name="Afrundet rektangulær billedforklaring 6">
            <a:extLst>
              <a:ext uri="{FF2B5EF4-FFF2-40B4-BE49-F238E27FC236}">
                <a16:creationId xmlns:a16="http://schemas.microsoft.com/office/drawing/2014/main" id="{CAE26012-FF81-4476-93D7-8FA62D213109}"/>
              </a:ext>
            </a:extLst>
          </p:cNvPr>
          <p:cNvSpPr/>
          <p:nvPr/>
        </p:nvSpPr>
        <p:spPr>
          <a:xfrm>
            <a:off x="4576941" y="4549496"/>
            <a:ext cx="1291431" cy="287337"/>
          </a:xfrm>
          <a:prstGeom prst="wedgeRoundRectCallout">
            <a:avLst>
              <a:gd name="adj1" fmla="val -27198"/>
              <a:gd name="adj2" fmla="val -122413"/>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b="1" dirty="0">
                <a:solidFill>
                  <a:schemeClr val="tx1"/>
                </a:solidFill>
              </a:rPr>
              <a:t>Malkeorganer</a:t>
            </a:r>
          </a:p>
        </p:txBody>
      </p:sp>
      <p:sp>
        <p:nvSpPr>
          <p:cNvPr id="12" name="Afrundet rektangulær billedforklaring 8">
            <a:extLst>
              <a:ext uri="{FF2B5EF4-FFF2-40B4-BE49-F238E27FC236}">
                <a16:creationId xmlns:a16="http://schemas.microsoft.com/office/drawing/2014/main" id="{E972994E-2CC0-4DDB-AC05-932276D6BEE3}"/>
              </a:ext>
            </a:extLst>
          </p:cNvPr>
          <p:cNvSpPr/>
          <p:nvPr/>
        </p:nvSpPr>
        <p:spPr>
          <a:xfrm>
            <a:off x="3276582" y="4993544"/>
            <a:ext cx="1152525" cy="287337"/>
          </a:xfrm>
          <a:prstGeom prst="wedgeRoundRectCallout">
            <a:avLst>
              <a:gd name="adj1" fmla="val 41514"/>
              <a:gd name="adj2" fmla="val -116882"/>
              <a:gd name="adj3" fmla="val 16667"/>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da-DK" sz="1200" b="1" dirty="0">
                <a:solidFill>
                  <a:schemeClr val="tx1"/>
                </a:solidFill>
              </a:rPr>
              <a:t>Lemmer</a:t>
            </a:r>
          </a:p>
        </p:txBody>
      </p:sp>
    </p:spTree>
    <p:extLst>
      <p:ext uri="{BB962C8B-B14F-4D97-AF65-F5344CB8AC3E}">
        <p14:creationId xmlns:p14="http://schemas.microsoft.com/office/powerpoint/2010/main" val="3318143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2AED4-76A4-4D41-8D02-F2E8A98220A5}"/>
              </a:ext>
            </a:extLst>
          </p:cNvPr>
          <p:cNvSpPr>
            <a:spLocks noGrp="1"/>
          </p:cNvSpPr>
          <p:nvPr>
            <p:ph type="title"/>
          </p:nvPr>
        </p:nvSpPr>
        <p:spPr/>
        <p:txBody>
          <a:bodyPr/>
          <a:lstStyle/>
          <a:p>
            <a:r>
              <a:rPr lang="da-DK" sz="3200" dirty="0"/>
              <a:t>Eksteriør og brugsegenskaber</a:t>
            </a:r>
          </a:p>
        </p:txBody>
      </p:sp>
      <p:sp>
        <p:nvSpPr>
          <p:cNvPr id="3" name="Pladsholder til indhold 2">
            <a:extLst>
              <a:ext uri="{FF2B5EF4-FFF2-40B4-BE49-F238E27FC236}">
                <a16:creationId xmlns:a16="http://schemas.microsoft.com/office/drawing/2014/main" id="{21CC9027-BF26-4957-9871-D34D2919702E}"/>
              </a:ext>
            </a:extLst>
          </p:cNvPr>
          <p:cNvSpPr>
            <a:spLocks noGrp="1"/>
          </p:cNvSpPr>
          <p:nvPr>
            <p:ph sz="quarter" idx="21"/>
          </p:nvPr>
        </p:nvSpPr>
        <p:spPr>
          <a:xfrm>
            <a:off x="529791" y="1575861"/>
            <a:ext cx="9385731" cy="4948229"/>
          </a:xfrm>
          <a:solidFill>
            <a:schemeClr val="bg1"/>
          </a:solidFill>
        </p:spPr>
        <p:txBody>
          <a:bodyPr/>
          <a:lstStyle/>
          <a:p>
            <a:pPr marL="431800" indent="-431800"/>
            <a:r>
              <a:rPr lang="da-DK" altLang="da-DK" sz="2400" dirty="0">
                <a:latin typeface="Arial" charset="0"/>
                <a:cs typeface="Arial" charset="0"/>
              </a:rPr>
              <a:t>Kropskapacitet</a:t>
            </a:r>
          </a:p>
          <a:p>
            <a:pPr marL="863600" lvl="1" indent="-431800"/>
            <a:r>
              <a:rPr lang="da-DK" altLang="da-DK" sz="2000" dirty="0">
                <a:latin typeface="Arial" charset="0"/>
                <a:cs typeface="Arial" charset="0"/>
              </a:rPr>
              <a:t>Størrelse</a:t>
            </a:r>
          </a:p>
          <a:p>
            <a:pPr marL="863600" lvl="1" indent="-431800"/>
            <a:r>
              <a:rPr lang="da-DK" altLang="da-DK" sz="2000" dirty="0">
                <a:latin typeface="Arial" charset="0"/>
                <a:cs typeface="Arial" charset="0"/>
              </a:rPr>
              <a:t>Kropsdybde</a:t>
            </a:r>
          </a:p>
          <a:p>
            <a:pPr marL="863600" lvl="1" indent="-431800"/>
            <a:r>
              <a:rPr lang="da-DK" altLang="da-DK" sz="2000" dirty="0">
                <a:latin typeface="Arial" charset="0"/>
                <a:cs typeface="Arial" charset="0"/>
              </a:rPr>
              <a:t>Brystbredde</a:t>
            </a:r>
          </a:p>
          <a:p>
            <a:pPr marL="863600" lvl="1" indent="-431800"/>
            <a:r>
              <a:rPr lang="da-DK" altLang="da-DK" sz="2000" dirty="0">
                <a:latin typeface="Arial" charset="0"/>
                <a:cs typeface="Arial" charset="0"/>
              </a:rPr>
              <a:t>Malkepræg</a:t>
            </a:r>
          </a:p>
          <a:p>
            <a:pPr marL="863600" lvl="1" indent="-431800"/>
            <a:r>
              <a:rPr lang="da-DK" altLang="da-DK" sz="2000" dirty="0">
                <a:latin typeface="Arial" charset="0"/>
                <a:cs typeface="Arial" charset="0"/>
              </a:rPr>
              <a:t>Overlinje</a:t>
            </a:r>
          </a:p>
          <a:p>
            <a:pPr marL="863600" lvl="1" indent="-431800"/>
            <a:r>
              <a:rPr lang="da-DK" altLang="da-DK" sz="2000" dirty="0">
                <a:latin typeface="Arial" charset="0"/>
                <a:cs typeface="Arial" charset="0"/>
              </a:rPr>
              <a:t>Krydsbredde</a:t>
            </a:r>
          </a:p>
          <a:p>
            <a:pPr marL="863600" lvl="1" indent="-431800"/>
            <a:r>
              <a:rPr lang="da-DK" altLang="da-DK" sz="2000" dirty="0">
                <a:latin typeface="Arial" charset="0"/>
                <a:cs typeface="Arial" charset="0"/>
              </a:rPr>
              <a:t>Krydsretning</a:t>
            </a:r>
          </a:p>
          <a:p>
            <a:endParaRPr lang="da-DK" dirty="0"/>
          </a:p>
        </p:txBody>
      </p:sp>
      <p:sp>
        <p:nvSpPr>
          <p:cNvPr id="4" name="Pladsholder til tekst 3">
            <a:extLst>
              <a:ext uri="{FF2B5EF4-FFF2-40B4-BE49-F238E27FC236}">
                <a16:creationId xmlns:a16="http://schemas.microsoft.com/office/drawing/2014/main" id="{7CD0AE1B-A98C-49EB-9398-1B8222DE30D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34F3A91B-89B1-44A6-AB98-99D77D4EA0F4}"/>
              </a:ext>
            </a:extLst>
          </p:cNvPr>
          <p:cNvSpPr>
            <a:spLocks noGrp="1"/>
          </p:cNvSpPr>
          <p:nvPr>
            <p:ph type="body" sz="quarter" idx="4294967295"/>
          </p:nvPr>
        </p:nvSpPr>
        <p:spPr>
          <a:xfrm>
            <a:off x="0" y="5706000"/>
            <a:ext cx="216000" cy="1152000"/>
          </a:xfrm>
        </p:spPr>
        <p:txBody>
          <a:bodyPr/>
          <a:lstStyle/>
          <a:p>
            <a:endParaRPr lang="da-DK"/>
          </a:p>
        </p:txBody>
      </p:sp>
      <p:sp>
        <p:nvSpPr>
          <p:cNvPr id="6" name="Pladsholder til indhold 3">
            <a:extLst>
              <a:ext uri="{FF2B5EF4-FFF2-40B4-BE49-F238E27FC236}">
                <a16:creationId xmlns:a16="http://schemas.microsoft.com/office/drawing/2014/main" id="{AE303048-FB6B-411D-B138-99E4001F8532}"/>
              </a:ext>
            </a:extLst>
          </p:cNvPr>
          <p:cNvSpPr txBox="1">
            <a:spLocks/>
          </p:cNvSpPr>
          <p:nvPr/>
        </p:nvSpPr>
        <p:spPr>
          <a:xfrm>
            <a:off x="4958405" y="1581255"/>
            <a:ext cx="3529012" cy="4259263"/>
          </a:xfrm>
          <a:prstGeom prst="rect">
            <a:avLst/>
          </a:prstGeom>
          <a:ln/>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1800" indent="-431800"/>
            <a:r>
              <a:rPr lang="da-DK" altLang="da-DK" sz="2400" dirty="0">
                <a:latin typeface="Arial" charset="0"/>
                <a:cs typeface="Arial" charset="0"/>
              </a:rPr>
              <a:t>Lemmer og klove</a:t>
            </a:r>
          </a:p>
          <a:p>
            <a:pPr marL="863600" lvl="1" indent="-431800"/>
            <a:r>
              <a:rPr lang="da-DK" altLang="da-DK" sz="2000" dirty="0">
                <a:latin typeface="Arial" charset="0"/>
                <a:cs typeface="Arial" charset="0"/>
              </a:rPr>
              <a:t>Hasevinkel</a:t>
            </a:r>
          </a:p>
          <a:p>
            <a:pPr marL="863600" lvl="1" indent="-431800"/>
            <a:r>
              <a:rPr lang="da-DK" altLang="da-DK" sz="2000" dirty="0">
                <a:latin typeface="Arial" charset="0"/>
                <a:cs typeface="Arial" charset="0"/>
              </a:rPr>
              <a:t>Hasestilling</a:t>
            </a:r>
          </a:p>
          <a:p>
            <a:pPr marL="863600" lvl="1" indent="-431800"/>
            <a:r>
              <a:rPr lang="da-DK" altLang="da-DK" sz="2000" dirty="0">
                <a:latin typeface="Arial" charset="0"/>
                <a:cs typeface="Arial" charset="0"/>
              </a:rPr>
              <a:t>Hasekvalitet</a:t>
            </a:r>
          </a:p>
          <a:p>
            <a:pPr marL="863600" lvl="1" indent="-431800"/>
            <a:r>
              <a:rPr lang="da-DK" altLang="da-DK" sz="2000" dirty="0">
                <a:latin typeface="Arial" charset="0"/>
                <a:cs typeface="Arial" charset="0"/>
              </a:rPr>
              <a:t>Knoglebygning</a:t>
            </a:r>
          </a:p>
          <a:p>
            <a:pPr marL="863600" lvl="1" indent="-431800"/>
            <a:r>
              <a:rPr lang="da-DK" altLang="da-DK" sz="2000" dirty="0">
                <a:latin typeface="Arial" charset="0"/>
                <a:cs typeface="Arial" charset="0"/>
              </a:rPr>
              <a:t>Klovhældning</a:t>
            </a:r>
            <a:endParaRPr lang="da-DK" altLang="da-DK" dirty="0">
              <a:latin typeface="Arial" charset="0"/>
              <a:cs typeface="Arial" charset="0"/>
            </a:endParaRPr>
          </a:p>
        </p:txBody>
      </p:sp>
    </p:spTree>
    <p:extLst>
      <p:ext uri="{BB962C8B-B14F-4D97-AF65-F5344CB8AC3E}">
        <p14:creationId xmlns:p14="http://schemas.microsoft.com/office/powerpoint/2010/main" val="406382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2AED4-76A4-4D41-8D02-F2E8A98220A5}"/>
              </a:ext>
            </a:extLst>
          </p:cNvPr>
          <p:cNvSpPr>
            <a:spLocks noGrp="1"/>
          </p:cNvSpPr>
          <p:nvPr>
            <p:ph type="title"/>
          </p:nvPr>
        </p:nvSpPr>
        <p:spPr/>
        <p:txBody>
          <a:bodyPr/>
          <a:lstStyle/>
          <a:p>
            <a:r>
              <a:rPr lang="da-DK" sz="3200" dirty="0"/>
              <a:t>Eksteriør og brugsegenskaber</a:t>
            </a:r>
          </a:p>
        </p:txBody>
      </p:sp>
      <p:sp>
        <p:nvSpPr>
          <p:cNvPr id="3" name="Pladsholder til indhold 2">
            <a:extLst>
              <a:ext uri="{FF2B5EF4-FFF2-40B4-BE49-F238E27FC236}">
                <a16:creationId xmlns:a16="http://schemas.microsoft.com/office/drawing/2014/main" id="{21CC9027-BF26-4957-9871-D34D2919702E}"/>
              </a:ext>
            </a:extLst>
          </p:cNvPr>
          <p:cNvSpPr>
            <a:spLocks noGrp="1"/>
          </p:cNvSpPr>
          <p:nvPr>
            <p:ph sz="quarter" idx="21"/>
          </p:nvPr>
        </p:nvSpPr>
        <p:spPr>
          <a:xfrm>
            <a:off x="529791" y="1575861"/>
            <a:ext cx="9385731" cy="4948229"/>
          </a:xfrm>
          <a:solidFill>
            <a:schemeClr val="bg1"/>
          </a:solidFill>
        </p:spPr>
        <p:txBody>
          <a:bodyPr/>
          <a:lstStyle/>
          <a:p>
            <a:pPr marL="431800" indent="-431800"/>
            <a:r>
              <a:rPr lang="da-DK" altLang="da-DK" sz="2400" dirty="0">
                <a:latin typeface="Arial" charset="0"/>
                <a:cs typeface="Arial" charset="0"/>
              </a:rPr>
              <a:t>Malkeorganer</a:t>
            </a:r>
          </a:p>
          <a:p>
            <a:pPr marL="863600" lvl="1" indent="-431800"/>
            <a:r>
              <a:rPr lang="da-DK" altLang="da-DK" sz="2000" dirty="0" err="1">
                <a:latin typeface="Arial" charset="0"/>
                <a:cs typeface="Arial" charset="0"/>
              </a:rPr>
              <a:t>Foryvertilhæftning</a:t>
            </a:r>
            <a:endParaRPr lang="da-DK" altLang="da-DK" sz="2000" dirty="0">
              <a:latin typeface="Arial" charset="0"/>
              <a:cs typeface="Arial" charset="0"/>
            </a:endParaRPr>
          </a:p>
          <a:p>
            <a:pPr marL="863600" lvl="1" indent="-431800"/>
            <a:r>
              <a:rPr lang="da-DK" altLang="da-DK" sz="2000" dirty="0">
                <a:latin typeface="Arial" charset="0"/>
                <a:cs typeface="Arial" charset="0"/>
              </a:rPr>
              <a:t>Bagyverbredde</a:t>
            </a:r>
          </a:p>
          <a:p>
            <a:pPr marL="863600" lvl="1" indent="-431800"/>
            <a:r>
              <a:rPr lang="da-DK" altLang="da-DK" sz="2000" dirty="0">
                <a:latin typeface="Arial" charset="0"/>
                <a:cs typeface="Arial" charset="0"/>
              </a:rPr>
              <a:t>Bagyverhøjde</a:t>
            </a:r>
          </a:p>
          <a:p>
            <a:pPr marL="863600" lvl="1" indent="-431800"/>
            <a:r>
              <a:rPr lang="da-DK" altLang="da-DK" sz="2000" dirty="0">
                <a:latin typeface="Arial" charset="0"/>
                <a:cs typeface="Arial" charset="0"/>
              </a:rPr>
              <a:t>Yverbånd</a:t>
            </a:r>
          </a:p>
          <a:p>
            <a:pPr marL="863600" lvl="1" indent="-431800"/>
            <a:r>
              <a:rPr lang="da-DK" altLang="da-DK" sz="2000" dirty="0">
                <a:latin typeface="Arial" charset="0"/>
                <a:cs typeface="Arial" charset="0"/>
              </a:rPr>
              <a:t>Yverdybde</a:t>
            </a:r>
          </a:p>
          <a:p>
            <a:pPr marL="863600" lvl="1" indent="-431800"/>
            <a:r>
              <a:rPr lang="da-DK" altLang="da-DK" sz="2000" dirty="0">
                <a:latin typeface="Arial" charset="0"/>
                <a:cs typeface="Arial" charset="0"/>
              </a:rPr>
              <a:t>Yverbalance</a:t>
            </a:r>
          </a:p>
          <a:p>
            <a:endParaRPr lang="da-DK" dirty="0"/>
          </a:p>
        </p:txBody>
      </p:sp>
      <p:sp>
        <p:nvSpPr>
          <p:cNvPr id="4" name="Pladsholder til tekst 3">
            <a:extLst>
              <a:ext uri="{FF2B5EF4-FFF2-40B4-BE49-F238E27FC236}">
                <a16:creationId xmlns:a16="http://schemas.microsoft.com/office/drawing/2014/main" id="{7CD0AE1B-A98C-49EB-9398-1B8222DE30D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34F3A91B-89B1-44A6-AB98-99D77D4EA0F4}"/>
              </a:ext>
            </a:extLst>
          </p:cNvPr>
          <p:cNvSpPr>
            <a:spLocks noGrp="1"/>
          </p:cNvSpPr>
          <p:nvPr>
            <p:ph type="body" sz="quarter" idx="4294967295"/>
          </p:nvPr>
        </p:nvSpPr>
        <p:spPr>
          <a:xfrm>
            <a:off x="0" y="5706000"/>
            <a:ext cx="216000" cy="1152000"/>
          </a:xfrm>
        </p:spPr>
        <p:txBody>
          <a:bodyPr/>
          <a:lstStyle/>
          <a:p>
            <a:endParaRPr lang="da-DK"/>
          </a:p>
        </p:txBody>
      </p:sp>
      <p:sp>
        <p:nvSpPr>
          <p:cNvPr id="6" name="Pladsholder til indhold 3">
            <a:extLst>
              <a:ext uri="{FF2B5EF4-FFF2-40B4-BE49-F238E27FC236}">
                <a16:creationId xmlns:a16="http://schemas.microsoft.com/office/drawing/2014/main" id="{AE303048-FB6B-411D-B138-99E4001F8532}"/>
              </a:ext>
            </a:extLst>
          </p:cNvPr>
          <p:cNvSpPr txBox="1">
            <a:spLocks/>
          </p:cNvSpPr>
          <p:nvPr/>
        </p:nvSpPr>
        <p:spPr>
          <a:xfrm>
            <a:off x="4958405" y="2264827"/>
            <a:ext cx="3529012" cy="4259263"/>
          </a:xfrm>
          <a:prstGeom prst="rect">
            <a:avLst/>
          </a:prstGeom>
          <a:ln/>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63600" lvl="2" indent="-431800"/>
            <a:r>
              <a:rPr lang="da-DK" altLang="da-DK" sz="2000" dirty="0">
                <a:latin typeface="Arial" charset="0"/>
                <a:cs typeface="Arial" charset="0"/>
              </a:rPr>
              <a:t>Pattelængde</a:t>
            </a:r>
          </a:p>
          <a:p>
            <a:pPr marL="863600" lvl="2" indent="-431800"/>
            <a:r>
              <a:rPr lang="da-DK" altLang="da-DK" sz="2000" dirty="0">
                <a:latin typeface="Arial" charset="0"/>
                <a:cs typeface="Arial" charset="0"/>
              </a:rPr>
              <a:t>Pattetykkelse</a:t>
            </a:r>
          </a:p>
          <a:p>
            <a:pPr marL="863600" lvl="2" indent="-431800"/>
            <a:r>
              <a:rPr lang="da-DK" altLang="da-DK" sz="2000" dirty="0" err="1">
                <a:latin typeface="Arial" charset="0"/>
                <a:cs typeface="Arial" charset="0"/>
              </a:rPr>
              <a:t>Forpatteafstand</a:t>
            </a:r>
            <a:endParaRPr lang="da-DK" altLang="da-DK" sz="2000" dirty="0">
              <a:latin typeface="Arial" charset="0"/>
              <a:cs typeface="Arial" charset="0"/>
            </a:endParaRPr>
          </a:p>
          <a:p>
            <a:pPr marL="863600" lvl="2" indent="-431800"/>
            <a:r>
              <a:rPr lang="da-DK" altLang="da-DK" sz="2000" dirty="0">
                <a:latin typeface="Arial" charset="0"/>
                <a:cs typeface="Arial" charset="0"/>
              </a:rPr>
              <a:t>Bagpatteafstand</a:t>
            </a:r>
            <a:endParaRPr lang="da-DK" altLang="da-DK" dirty="0">
              <a:latin typeface="Arial" charset="0"/>
              <a:cs typeface="Arial" charset="0"/>
            </a:endParaRPr>
          </a:p>
        </p:txBody>
      </p:sp>
      <p:pic>
        <p:nvPicPr>
          <p:cNvPr id="7" name="Picture 2" descr="Billedresultat for udder">
            <a:hlinkClick r:id="rId3"/>
            <a:extLst>
              <a:ext uri="{FF2B5EF4-FFF2-40B4-BE49-F238E27FC236}">
                <a16:creationId xmlns:a16="http://schemas.microsoft.com/office/drawing/2014/main" id="{D53D3630-E3B7-4022-8A5C-9562A981F37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873459" y="2264827"/>
            <a:ext cx="2711708" cy="2153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0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BC9B6-5982-4B53-9AE0-6F1EA773A2A2}"/>
              </a:ext>
            </a:extLst>
          </p:cNvPr>
          <p:cNvSpPr>
            <a:spLocks noGrp="1"/>
          </p:cNvSpPr>
          <p:nvPr>
            <p:ph type="title"/>
          </p:nvPr>
        </p:nvSpPr>
        <p:spPr/>
        <p:txBody>
          <a:bodyPr/>
          <a:lstStyle/>
          <a:p>
            <a:r>
              <a:rPr lang="da-DK" sz="3200" dirty="0"/>
              <a:t>Eksteriør og brugsegenskaber</a:t>
            </a:r>
            <a:endParaRPr lang="da-DK" sz="2800" dirty="0"/>
          </a:p>
        </p:txBody>
      </p:sp>
      <p:sp>
        <p:nvSpPr>
          <p:cNvPr id="3" name="Pladsholder til indhold 2">
            <a:extLst>
              <a:ext uri="{FF2B5EF4-FFF2-40B4-BE49-F238E27FC236}">
                <a16:creationId xmlns:a16="http://schemas.microsoft.com/office/drawing/2014/main" id="{95F1A080-ECDF-494A-9689-3AF779113964}"/>
              </a:ext>
            </a:extLst>
          </p:cNvPr>
          <p:cNvSpPr>
            <a:spLocks noGrp="1"/>
          </p:cNvSpPr>
          <p:nvPr>
            <p:ph sz="quarter" idx="21"/>
          </p:nvPr>
        </p:nvSpPr>
        <p:spPr/>
        <p:txBody>
          <a:bodyPr/>
          <a:lstStyle/>
          <a:p>
            <a:pPr>
              <a:defRPr/>
            </a:pPr>
            <a:r>
              <a:rPr lang="da-DK" sz="2400" dirty="0">
                <a:solidFill>
                  <a:schemeClr val="tx1">
                    <a:lumMod val="75000"/>
                  </a:schemeClr>
                </a:solidFill>
              </a:rPr>
              <a:t>Malketid</a:t>
            </a:r>
          </a:p>
          <a:p>
            <a:pPr lvl="1">
              <a:defRPr/>
            </a:pPr>
            <a:r>
              <a:rPr lang="da-DK" sz="2000" dirty="0">
                <a:solidFill>
                  <a:schemeClr val="tx1">
                    <a:lumMod val="75000"/>
                  </a:schemeClr>
                </a:solidFill>
              </a:rPr>
              <a:t>Flow af værdistoffer (fedt og protein)</a:t>
            </a:r>
          </a:p>
          <a:p>
            <a:pPr lvl="1">
              <a:defRPr/>
            </a:pPr>
            <a:r>
              <a:rPr lang="da-DK" sz="2000" dirty="0">
                <a:solidFill>
                  <a:schemeClr val="tx1">
                    <a:lumMod val="75000"/>
                  </a:schemeClr>
                </a:solidFill>
              </a:rPr>
              <a:t>Baseret på objektive målinger og landmandens vurdering</a:t>
            </a:r>
          </a:p>
          <a:p>
            <a:pPr lvl="1">
              <a:defRPr/>
            </a:pPr>
            <a:endParaRPr lang="da-DK" dirty="0">
              <a:solidFill>
                <a:schemeClr val="tx1">
                  <a:lumMod val="75000"/>
                </a:schemeClr>
              </a:solidFill>
            </a:endParaRPr>
          </a:p>
          <a:p>
            <a:pPr>
              <a:defRPr/>
            </a:pPr>
            <a:r>
              <a:rPr lang="da-DK" sz="2400" dirty="0">
                <a:solidFill>
                  <a:schemeClr val="tx1">
                    <a:lumMod val="75000"/>
                  </a:schemeClr>
                </a:solidFill>
              </a:rPr>
              <a:t>Temperament</a:t>
            </a:r>
          </a:p>
          <a:p>
            <a:pPr lvl="1">
              <a:defRPr/>
            </a:pPr>
            <a:r>
              <a:rPr lang="da-DK" sz="2000" dirty="0">
                <a:solidFill>
                  <a:schemeClr val="tx1">
                    <a:lumMod val="75000"/>
                  </a:schemeClr>
                </a:solidFill>
              </a:rPr>
              <a:t>Koens temperament</a:t>
            </a:r>
          </a:p>
          <a:p>
            <a:pPr lvl="1">
              <a:defRPr/>
            </a:pPr>
            <a:r>
              <a:rPr lang="da-DK" sz="2000" dirty="0">
                <a:solidFill>
                  <a:schemeClr val="tx1">
                    <a:lumMod val="75000"/>
                  </a:schemeClr>
                </a:solidFill>
              </a:rPr>
              <a:t>Baseret på landmandens vurdering</a:t>
            </a:r>
          </a:p>
          <a:p>
            <a:endParaRPr lang="da-DK" dirty="0"/>
          </a:p>
        </p:txBody>
      </p:sp>
      <p:sp>
        <p:nvSpPr>
          <p:cNvPr id="4" name="Pladsholder til tekst 3">
            <a:extLst>
              <a:ext uri="{FF2B5EF4-FFF2-40B4-BE49-F238E27FC236}">
                <a16:creationId xmlns:a16="http://schemas.microsoft.com/office/drawing/2014/main" id="{52606E14-C024-42BF-BC58-25C057126341}"/>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386C2118-11AB-4351-BE77-83F5AE3877A8}"/>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115513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DE36A-D2B0-40F6-9859-A3FA92315277}"/>
              </a:ext>
            </a:extLst>
          </p:cNvPr>
          <p:cNvSpPr>
            <a:spLocks noGrp="1"/>
          </p:cNvSpPr>
          <p:nvPr>
            <p:ph type="title"/>
          </p:nvPr>
        </p:nvSpPr>
        <p:spPr/>
        <p:txBody>
          <a:bodyPr/>
          <a:lstStyle/>
          <a:p>
            <a:r>
              <a:rPr lang="da-DK" sz="3200" dirty="0"/>
              <a:t>Hvad kendetegner din </a:t>
            </a:r>
            <a:r>
              <a:rPr lang="da-DK" sz="3200" dirty="0" err="1"/>
              <a:t>drømmeko</a:t>
            </a:r>
            <a:r>
              <a:rPr lang="da-DK" sz="3200" dirty="0"/>
              <a:t>?</a:t>
            </a:r>
          </a:p>
        </p:txBody>
      </p:sp>
      <p:sp>
        <p:nvSpPr>
          <p:cNvPr id="4" name="Pladsholder til tekst 3">
            <a:extLst>
              <a:ext uri="{FF2B5EF4-FFF2-40B4-BE49-F238E27FC236}">
                <a16:creationId xmlns:a16="http://schemas.microsoft.com/office/drawing/2014/main" id="{FB5D31E9-EE55-472F-B96F-F2F8CA203DC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4BB4A21C-23B8-409D-BF43-A955737B91E1}"/>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a:extLst>
              <a:ext uri="{FF2B5EF4-FFF2-40B4-BE49-F238E27FC236}">
                <a16:creationId xmlns:a16="http://schemas.microsoft.com/office/drawing/2014/main" id="{CE5CCEC5-F5CD-4508-8A0B-DE11FD185A2D}"/>
              </a:ext>
            </a:extLst>
          </p:cNvPr>
          <p:cNvPicPr>
            <a:picLocks noGrp="1" noChangeAspect="1" noChangeArrowheads="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2691955" y="1327008"/>
            <a:ext cx="6494774" cy="45853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boks 2">
            <a:extLst>
              <a:ext uri="{FF2B5EF4-FFF2-40B4-BE49-F238E27FC236}">
                <a16:creationId xmlns:a16="http://schemas.microsoft.com/office/drawing/2014/main" id="{6F4F3030-A29F-4506-844B-55C7CA360C3F}"/>
              </a:ext>
            </a:extLst>
          </p:cNvPr>
          <p:cNvSpPr txBox="1">
            <a:spLocks noChangeArrowheads="1"/>
          </p:cNvSpPr>
          <p:nvPr/>
        </p:nvSpPr>
        <p:spPr bwMode="auto">
          <a:xfrm>
            <a:off x="2663824" y="5932740"/>
            <a:ext cx="2087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2800">
                <a:solidFill>
                  <a:srgbClr val="2F2F2F"/>
                </a:solidFill>
                <a:latin typeface="Arial" charset="0"/>
                <a:cs typeface="Arial" charset="0"/>
              </a:defRPr>
            </a:lvl1pPr>
            <a:lvl2pPr marL="742950" indent="-285750" eaLnBrk="0" hangingPunct="0">
              <a:spcBef>
                <a:spcPct val="20000"/>
              </a:spcBef>
              <a:buBlip>
                <a:blip r:embed="rId4"/>
              </a:buBlip>
              <a:defRPr sz="2400">
                <a:solidFill>
                  <a:srgbClr val="2F2F2F"/>
                </a:solidFill>
                <a:latin typeface="Arial" charset="0"/>
                <a:cs typeface="Arial" charset="0"/>
              </a:defRPr>
            </a:lvl2pPr>
            <a:lvl3pPr marL="1143000" indent="-228600" eaLnBrk="0" hangingPunct="0">
              <a:spcBef>
                <a:spcPct val="20000"/>
              </a:spcBef>
              <a:buBlip>
                <a:blip r:embed="rId4"/>
              </a:buBlip>
              <a:defRPr sz="2400">
                <a:solidFill>
                  <a:srgbClr val="2F2F2F"/>
                </a:solidFill>
                <a:latin typeface="Arial" charset="0"/>
                <a:cs typeface="Arial" charset="0"/>
              </a:defRPr>
            </a:lvl3pPr>
            <a:lvl4pPr marL="1600200" indent="-228600" eaLnBrk="0" hangingPunct="0">
              <a:spcBef>
                <a:spcPct val="20000"/>
              </a:spcBef>
              <a:buBlip>
                <a:blip r:embed="rId4"/>
              </a:buBlip>
              <a:defRPr sz="2400">
                <a:solidFill>
                  <a:srgbClr val="2F2F2F"/>
                </a:solidFill>
                <a:latin typeface="Arial" charset="0"/>
                <a:cs typeface="Arial" charset="0"/>
              </a:defRPr>
            </a:lvl4pPr>
            <a:lvl5pPr marL="2057400" indent="-228600" eaLnBrk="0" hangingPunct="0">
              <a:spcBef>
                <a:spcPct val="20000"/>
              </a:spcBef>
              <a:buBlip>
                <a:blip r:embed="rId4"/>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9pPr>
          </a:lstStyle>
          <a:p>
            <a:pPr eaLnBrk="1" hangingPunct="1">
              <a:spcBef>
                <a:spcPct val="0"/>
              </a:spcBef>
              <a:buFontTx/>
              <a:buNone/>
            </a:pPr>
            <a:r>
              <a:rPr lang="da-DK" altLang="da-DK" sz="1400" b="1" dirty="0">
                <a:solidFill>
                  <a:schemeClr val="tx1"/>
                </a:solidFill>
              </a:rPr>
              <a:t>VAR </a:t>
            </a:r>
            <a:r>
              <a:rPr lang="da-DK" altLang="da-DK" sz="1400" b="1" dirty="0" err="1">
                <a:solidFill>
                  <a:schemeClr val="tx1"/>
                </a:solidFill>
              </a:rPr>
              <a:t>Calano</a:t>
            </a:r>
            <a:r>
              <a:rPr lang="da-DK" altLang="da-DK" sz="1400" b="1" dirty="0">
                <a:solidFill>
                  <a:schemeClr val="tx1"/>
                </a:solidFill>
              </a:rPr>
              <a:t> datter</a:t>
            </a:r>
          </a:p>
        </p:txBody>
      </p:sp>
    </p:spTree>
    <p:extLst>
      <p:ext uri="{BB962C8B-B14F-4D97-AF65-F5344CB8AC3E}">
        <p14:creationId xmlns:p14="http://schemas.microsoft.com/office/powerpoint/2010/main" val="186626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DA61A-35B2-4E2B-8CFD-C7CD66D7910B}"/>
              </a:ext>
            </a:extLst>
          </p:cNvPr>
          <p:cNvSpPr>
            <a:spLocks noGrp="1"/>
          </p:cNvSpPr>
          <p:nvPr>
            <p:ph type="title"/>
          </p:nvPr>
        </p:nvSpPr>
        <p:spPr/>
        <p:txBody>
          <a:bodyPr/>
          <a:lstStyle/>
          <a:p>
            <a:r>
              <a:rPr lang="da-DK" sz="2800" dirty="0"/>
              <a:t>Genetisk udvikling for eksteriøregenskaber - JER</a:t>
            </a:r>
            <a:endParaRPr lang="da-DK" dirty="0"/>
          </a:p>
        </p:txBody>
      </p:sp>
      <p:sp>
        <p:nvSpPr>
          <p:cNvPr id="4" name="Pladsholder til tekst 3">
            <a:extLst>
              <a:ext uri="{FF2B5EF4-FFF2-40B4-BE49-F238E27FC236}">
                <a16:creationId xmlns:a16="http://schemas.microsoft.com/office/drawing/2014/main" id="{9D658D50-BC0A-4153-B6DB-BA69E7FCFC5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F42F2012-DEF2-4857-BA1C-1CCA9E4897CC}"/>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9" name="Pladsholder til indhold 8">
            <a:extLst>
              <a:ext uri="{FF2B5EF4-FFF2-40B4-BE49-F238E27FC236}">
                <a16:creationId xmlns:a16="http://schemas.microsoft.com/office/drawing/2014/main" id="{49963145-2E11-46C9-BFF8-CF5FB1C3B68F}"/>
              </a:ext>
            </a:extLst>
          </p:cNvPr>
          <p:cNvGraphicFramePr>
            <a:graphicFrameLocks noGrp="1"/>
          </p:cNvGraphicFramePr>
          <p:nvPr>
            <p:ph sz="quarter" idx="21"/>
            <p:extLst>
              <p:ext uri="{D42A27DB-BD31-4B8C-83A1-F6EECF244321}">
                <p14:modId xmlns:p14="http://schemas.microsoft.com/office/powerpoint/2010/main" val="2180606058"/>
              </p:ext>
            </p:extLst>
          </p:nvPr>
        </p:nvGraphicFramePr>
        <p:xfrm>
          <a:off x="542925" y="1104523"/>
          <a:ext cx="11256140" cy="48335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2360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FF3EE-C57F-47D5-93BB-6834777298B9}"/>
              </a:ext>
            </a:extLst>
          </p:cNvPr>
          <p:cNvSpPr>
            <a:spLocks noGrp="1"/>
          </p:cNvSpPr>
          <p:nvPr>
            <p:ph type="title"/>
          </p:nvPr>
        </p:nvSpPr>
        <p:spPr/>
        <p:txBody>
          <a:bodyPr/>
          <a:lstStyle/>
          <a:p>
            <a:r>
              <a:rPr lang="da-DK" sz="3200" dirty="0"/>
              <a:t>Nye egenskab der er inkluderet i NTM</a:t>
            </a:r>
          </a:p>
        </p:txBody>
      </p:sp>
      <p:sp>
        <p:nvSpPr>
          <p:cNvPr id="3" name="Pladsholder til indhold 2">
            <a:extLst>
              <a:ext uri="{FF2B5EF4-FFF2-40B4-BE49-F238E27FC236}">
                <a16:creationId xmlns:a16="http://schemas.microsoft.com/office/drawing/2014/main" id="{6D284C0C-BE6D-46A0-B5E5-FC7146EB4F15}"/>
              </a:ext>
            </a:extLst>
          </p:cNvPr>
          <p:cNvSpPr>
            <a:spLocks noGrp="1"/>
          </p:cNvSpPr>
          <p:nvPr>
            <p:ph sz="quarter" idx="21"/>
          </p:nvPr>
        </p:nvSpPr>
        <p:spPr/>
        <p:txBody>
          <a:bodyPr/>
          <a:lstStyle/>
          <a:p>
            <a:r>
              <a:rPr lang="da-DK" sz="2400" dirty="0"/>
              <a:t>Fodereffektivitet </a:t>
            </a:r>
          </a:p>
          <a:p>
            <a:pPr lvl="1"/>
            <a:r>
              <a:rPr lang="da-DK" sz="2000" dirty="0"/>
              <a:t>Vurdering af hvor effektiv koen er til at omdanne energi til mælk og vækst</a:t>
            </a:r>
          </a:p>
          <a:p>
            <a:pPr lvl="1"/>
            <a:r>
              <a:rPr lang="da-DK" sz="2000" dirty="0"/>
              <a:t>Foderomkostninger er en væsentlig udgift for landmanden </a:t>
            </a:r>
          </a:p>
          <a:p>
            <a:pPr marL="252000" lvl="1" indent="0">
              <a:buNone/>
            </a:pPr>
            <a:endParaRPr lang="da-DK" sz="2000" dirty="0"/>
          </a:p>
          <a:p>
            <a:endParaRPr lang="da-DK" dirty="0"/>
          </a:p>
        </p:txBody>
      </p:sp>
      <p:sp>
        <p:nvSpPr>
          <p:cNvPr id="4" name="Pladsholder til tekst 3">
            <a:extLst>
              <a:ext uri="{FF2B5EF4-FFF2-40B4-BE49-F238E27FC236}">
                <a16:creationId xmlns:a16="http://schemas.microsoft.com/office/drawing/2014/main" id="{660779BB-E47E-4F50-9578-5F84D7C89F81}"/>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92B7E348-2251-4BD4-A890-65107054FB01}"/>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descr="Billedresultat for fodereffektivitet kvæg">
            <a:extLst>
              <a:ext uri="{FF2B5EF4-FFF2-40B4-BE49-F238E27FC236}">
                <a16:creationId xmlns:a16="http://schemas.microsoft.com/office/drawing/2014/main" id="{1336D25E-030A-4684-AD08-7558C706BE0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38747" y="3431569"/>
            <a:ext cx="4839481" cy="27827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692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32E72-65D6-453A-A5E0-78E1DD41E93B}"/>
              </a:ext>
            </a:extLst>
          </p:cNvPr>
          <p:cNvSpPr>
            <a:spLocks noGrp="1"/>
          </p:cNvSpPr>
          <p:nvPr>
            <p:ph type="title"/>
          </p:nvPr>
        </p:nvSpPr>
        <p:spPr/>
        <p:txBody>
          <a:bodyPr/>
          <a:lstStyle/>
          <a:p>
            <a:r>
              <a:rPr lang="da-DK" altLang="da-DK" sz="3200" dirty="0">
                <a:latin typeface="Arial" charset="0"/>
                <a:cs typeface="Arial" charset="0"/>
              </a:rPr>
              <a:t>Det nordiske avlsmål</a:t>
            </a:r>
            <a:endParaRPr lang="da-DK" sz="3200" dirty="0"/>
          </a:p>
        </p:txBody>
      </p:sp>
      <p:sp>
        <p:nvSpPr>
          <p:cNvPr id="3" name="Pladsholder til indhold 2">
            <a:extLst>
              <a:ext uri="{FF2B5EF4-FFF2-40B4-BE49-F238E27FC236}">
                <a16:creationId xmlns:a16="http://schemas.microsoft.com/office/drawing/2014/main" id="{C0D9B23A-5CCF-49F1-8BF2-049ED4D4076E}"/>
              </a:ext>
            </a:extLst>
          </p:cNvPr>
          <p:cNvSpPr>
            <a:spLocks noGrp="1"/>
          </p:cNvSpPr>
          <p:nvPr>
            <p:ph sz="quarter" idx="21"/>
          </p:nvPr>
        </p:nvSpPr>
        <p:spPr>
          <a:xfrm>
            <a:off x="542925" y="1549399"/>
            <a:ext cx="10152473" cy="4148139"/>
          </a:xfrm>
        </p:spPr>
        <p:txBody>
          <a:bodyPr/>
          <a:lstStyle/>
          <a:p>
            <a:pPr marL="431800" indent="-431800"/>
            <a:r>
              <a:rPr lang="da-DK" altLang="da-DK" sz="2400" dirty="0">
                <a:latin typeface="Arial" charset="0"/>
                <a:cs typeface="Arial" charset="0"/>
              </a:rPr>
              <a:t>Det nordiske avlsmål er et af de mest komplette avlsmål i verden, fordi:</a:t>
            </a:r>
          </a:p>
          <a:p>
            <a:pPr marL="863600" lvl="1" indent="-431800"/>
            <a:r>
              <a:rPr lang="da-DK" altLang="da-DK" sz="2000" dirty="0">
                <a:latin typeface="Arial" charset="0"/>
                <a:cs typeface="Arial" charset="0"/>
              </a:rPr>
              <a:t>Vi beregner avlsværdital for mange af de økonomisk vigtige egenskaber</a:t>
            </a:r>
          </a:p>
          <a:p>
            <a:pPr marL="863600" lvl="1" indent="-431800"/>
            <a:r>
              <a:rPr lang="da-DK" altLang="da-DK" sz="2000" dirty="0">
                <a:latin typeface="Arial" charset="0"/>
                <a:cs typeface="Arial" charset="0"/>
              </a:rPr>
              <a:t>De nordiske kvægbrugere udfører et omfattende registreringsarbejde</a:t>
            </a:r>
          </a:p>
          <a:p>
            <a:pPr marL="431800" indent="-431800"/>
            <a:r>
              <a:rPr lang="da-DK" altLang="da-DK" sz="2400" dirty="0">
                <a:latin typeface="Arial" charset="0"/>
                <a:cs typeface="Arial" charset="0"/>
              </a:rPr>
              <a:t>Det nordiske avlsmål er et balanceret avlsmål, der giver fremgang for alle egenskaber</a:t>
            </a:r>
          </a:p>
          <a:p>
            <a:pPr marL="431800" indent="-431800"/>
            <a:r>
              <a:rPr lang="da-DK" altLang="da-DK" sz="2400" dirty="0">
                <a:latin typeface="Arial" charset="0"/>
                <a:cs typeface="Arial" charset="0"/>
              </a:rPr>
              <a:t>Økonomiske beregninger bag avlsmål foretages af NAV</a:t>
            </a:r>
          </a:p>
          <a:p>
            <a:pPr marL="431800" indent="-431800"/>
            <a:r>
              <a:rPr lang="da-DK" altLang="da-DK" sz="2400" dirty="0">
                <a:latin typeface="Arial" charset="0"/>
                <a:cs typeface="Arial" charset="0"/>
              </a:rPr>
              <a:t>Bestemmes af nordiske raceforeninger</a:t>
            </a:r>
          </a:p>
          <a:p>
            <a:endParaRPr lang="da-DK" dirty="0"/>
          </a:p>
        </p:txBody>
      </p:sp>
      <p:sp>
        <p:nvSpPr>
          <p:cNvPr id="4" name="Pladsholder til tekst 3">
            <a:extLst>
              <a:ext uri="{FF2B5EF4-FFF2-40B4-BE49-F238E27FC236}">
                <a16:creationId xmlns:a16="http://schemas.microsoft.com/office/drawing/2014/main" id="{99DEDB9B-5344-42F3-A097-08813F690756}"/>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762C38CA-3F4E-4297-9768-6DD6DACE1A49}"/>
              </a:ext>
            </a:extLst>
          </p:cNvPr>
          <p:cNvSpPr>
            <a:spLocks noGrp="1"/>
          </p:cNvSpPr>
          <p:nvPr>
            <p:ph type="body" sz="quarter" idx="4294967295"/>
          </p:nvPr>
        </p:nvSpPr>
        <p:spPr>
          <a:xfrm>
            <a:off x="0" y="5706000"/>
            <a:ext cx="216000" cy="1152000"/>
          </a:xfrm>
        </p:spPr>
        <p:txBody>
          <a:bodyPr/>
          <a:lstStyle/>
          <a:p>
            <a:endParaRPr lang="da-DK"/>
          </a:p>
        </p:txBody>
      </p:sp>
      <p:pic>
        <p:nvPicPr>
          <p:cNvPr id="6" name="Billede 8">
            <a:extLst>
              <a:ext uri="{FF2B5EF4-FFF2-40B4-BE49-F238E27FC236}">
                <a16:creationId xmlns:a16="http://schemas.microsoft.com/office/drawing/2014/main" id="{E7C0C5FD-2148-4ED7-84A6-A8A785530B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15919" y="4263005"/>
            <a:ext cx="1479479" cy="19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237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2CEEB-785F-407B-8283-721FF5FB380F}"/>
              </a:ext>
            </a:extLst>
          </p:cNvPr>
          <p:cNvSpPr>
            <a:spLocks noGrp="1"/>
          </p:cNvSpPr>
          <p:nvPr>
            <p:ph type="title"/>
          </p:nvPr>
        </p:nvSpPr>
        <p:spPr>
          <a:xfrm>
            <a:off x="529792" y="392885"/>
            <a:ext cx="9385731" cy="1061446"/>
          </a:xfrm>
        </p:spPr>
        <p:txBody>
          <a:bodyPr/>
          <a:lstStyle/>
          <a:p>
            <a:r>
              <a:rPr lang="da-DK" sz="3600" dirty="0"/>
              <a:t>Hvordan virker NTM?</a:t>
            </a:r>
            <a:br>
              <a:rPr lang="da-DK" sz="3600" dirty="0"/>
            </a:br>
            <a:r>
              <a:rPr lang="da-DK" sz="2400" dirty="0"/>
              <a:t>- en krone sparet er lige så vigtig som en krone tjent</a:t>
            </a:r>
            <a:endParaRPr lang="da-DK" sz="3600" dirty="0"/>
          </a:p>
        </p:txBody>
      </p:sp>
      <p:pic>
        <p:nvPicPr>
          <p:cNvPr id="6" name="Pladsholder til indhold 5">
            <a:extLst>
              <a:ext uri="{FF2B5EF4-FFF2-40B4-BE49-F238E27FC236}">
                <a16:creationId xmlns:a16="http://schemas.microsoft.com/office/drawing/2014/main" id="{64A9B0ED-866A-4DBB-B4B0-4BC147C04538}"/>
              </a:ext>
            </a:extLst>
          </p:cNvPr>
          <p:cNvPicPr>
            <a:picLocks noGrp="1" noChangeAspect="1"/>
          </p:cNvPicPr>
          <p:nvPr>
            <p:ph sz="quarter" idx="21"/>
          </p:nvPr>
        </p:nvPicPr>
        <p:blipFill>
          <a:blip r:embed="rId3" cstate="email">
            <a:extLst>
              <a:ext uri="{28A0092B-C50C-407E-A947-70E740481C1C}">
                <a14:useLocalDpi xmlns:a14="http://schemas.microsoft.com/office/drawing/2010/main" val="0"/>
              </a:ext>
            </a:extLst>
          </a:blip>
          <a:stretch>
            <a:fillRect/>
          </a:stretch>
        </p:blipFill>
        <p:spPr>
          <a:xfrm>
            <a:off x="1813582" y="1854927"/>
            <a:ext cx="7712240" cy="4924574"/>
          </a:xfrm>
          <a:prstGeom prst="rect">
            <a:avLst/>
          </a:prstGeom>
        </p:spPr>
      </p:pic>
      <p:sp>
        <p:nvSpPr>
          <p:cNvPr id="4" name="Pladsholder til tekst 3">
            <a:extLst>
              <a:ext uri="{FF2B5EF4-FFF2-40B4-BE49-F238E27FC236}">
                <a16:creationId xmlns:a16="http://schemas.microsoft.com/office/drawing/2014/main" id="{E1541D81-709B-4992-8D98-EDB9210243B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E2F8E64-C62F-460C-A24A-E0DDCC7675D7}"/>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2234294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84CC2-408F-4FC7-9A8B-6B04CF9F2963}"/>
              </a:ext>
            </a:extLst>
          </p:cNvPr>
          <p:cNvSpPr>
            <a:spLocks noGrp="1"/>
          </p:cNvSpPr>
          <p:nvPr>
            <p:ph type="title"/>
          </p:nvPr>
        </p:nvSpPr>
        <p:spPr/>
        <p:txBody>
          <a:bodyPr/>
          <a:lstStyle/>
          <a:p>
            <a:r>
              <a:rPr lang="da-DK" altLang="da-DK" sz="3200" dirty="0">
                <a:latin typeface="Arial" charset="0"/>
                <a:cs typeface="Arial" charset="0"/>
              </a:rPr>
              <a:t>Økonomiske værdier - definition</a:t>
            </a:r>
            <a:endParaRPr lang="da-DK" sz="3200" dirty="0"/>
          </a:p>
        </p:txBody>
      </p:sp>
      <p:sp>
        <p:nvSpPr>
          <p:cNvPr id="3" name="Pladsholder til indhold 2">
            <a:extLst>
              <a:ext uri="{FF2B5EF4-FFF2-40B4-BE49-F238E27FC236}">
                <a16:creationId xmlns:a16="http://schemas.microsoft.com/office/drawing/2014/main" id="{D2F339E5-247D-49FE-92EA-C54CBC2C182D}"/>
              </a:ext>
            </a:extLst>
          </p:cNvPr>
          <p:cNvSpPr>
            <a:spLocks noGrp="1"/>
          </p:cNvSpPr>
          <p:nvPr>
            <p:ph sz="quarter" idx="21"/>
          </p:nvPr>
        </p:nvSpPr>
        <p:spPr>
          <a:xfrm>
            <a:off x="542925" y="1549399"/>
            <a:ext cx="11303178" cy="5128803"/>
          </a:xfrm>
          <a:solidFill>
            <a:schemeClr val="bg1"/>
          </a:solidFill>
        </p:spPr>
        <p:txBody>
          <a:bodyPr/>
          <a:lstStyle/>
          <a:p>
            <a:r>
              <a:rPr lang="da-DK" altLang="da-DK" sz="2400" dirty="0">
                <a:latin typeface="Arial" charset="0"/>
                <a:cs typeface="Arial" charset="0"/>
              </a:rPr>
              <a:t>Marginalfortjenesten ved at forbedre den pågældende egenskab med én enhed, mens alle andre egenskaber i avlsmålet holdes konstante</a:t>
            </a:r>
          </a:p>
          <a:p>
            <a:r>
              <a:rPr lang="da-DK" altLang="da-DK" sz="2400" dirty="0">
                <a:latin typeface="Arial" charset="0"/>
                <a:cs typeface="Arial" charset="0"/>
              </a:rPr>
              <a:t>Den økonomiske værdi inkluderer alle indtægter og udgifter til den individuelle ko samt produktion af kvier til opdræt og tyre til kødproduktion</a:t>
            </a:r>
          </a:p>
          <a:p>
            <a:r>
              <a:rPr lang="da-DK" sz="2400" dirty="0"/>
              <a:t>Eksempel:</a:t>
            </a:r>
          </a:p>
          <a:p>
            <a:pPr lvl="1"/>
            <a:r>
              <a:rPr lang="da-DK" sz="2000" dirty="0">
                <a:solidFill>
                  <a:schemeClr val="tx1">
                    <a:lumMod val="75000"/>
                  </a:schemeClr>
                </a:solidFill>
              </a:rPr>
              <a:t>Den økonomiske værdi for ydelse bliver bestemt ud fra forventet fremtidige:</a:t>
            </a:r>
          </a:p>
          <a:p>
            <a:pPr lvl="2">
              <a:defRPr/>
            </a:pPr>
            <a:r>
              <a:rPr lang="da-DK" sz="1800" dirty="0">
                <a:solidFill>
                  <a:schemeClr val="tx1">
                    <a:lumMod val="75000"/>
                  </a:schemeClr>
                </a:solidFill>
              </a:rPr>
              <a:t>Pris for mælk, fedt og protein</a:t>
            </a:r>
          </a:p>
          <a:p>
            <a:pPr lvl="2">
              <a:defRPr/>
            </a:pPr>
            <a:r>
              <a:rPr lang="da-DK" sz="1800" dirty="0">
                <a:solidFill>
                  <a:schemeClr val="tx1">
                    <a:lumMod val="75000"/>
                  </a:schemeClr>
                </a:solidFill>
              </a:rPr>
              <a:t>Foderpriser</a:t>
            </a:r>
          </a:p>
          <a:p>
            <a:pPr marL="522000" lvl="2" indent="0">
              <a:buNone/>
            </a:pPr>
            <a:endParaRPr lang="da-DK" sz="1800" dirty="0"/>
          </a:p>
          <a:p>
            <a:endParaRPr lang="da-DK" sz="2400" dirty="0"/>
          </a:p>
        </p:txBody>
      </p:sp>
      <p:sp>
        <p:nvSpPr>
          <p:cNvPr id="4" name="Pladsholder til tekst 3">
            <a:extLst>
              <a:ext uri="{FF2B5EF4-FFF2-40B4-BE49-F238E27FC236}">
                <a16:creationId xmlns:a16="http://schemas.microsoft.com/office/drawing/2014/main" id="{A95EE434-0311-4880-8A4B-543D525ED108}"/>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00CA409D-1535-4E67-B757-30738FEED010}"/>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4229976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56488-1072-43D0-A05C-5EC7061B9F63}"/>
              </a:ext>
            </a:extLst>
          </p:cNvPr>
          <p:cNvSpPr>
            <a:spLocks noGrp="1"/>
          </p:cNvSpPr>
          <p:nvPr>
            <p:ph type="title"/>
          </p:nvPr>
        </p:nvSpPr>
        <p:spPr/>
        <p:txBody>
          <a:bodyPr/>
          <a:lstStyle/>
          <a:p>
            <a:r>
              <a:rPr lang="en-AU" altLang="da-DK" sz="3200" dirty="0">
                <a:solidFill>
                  <a:srgbClr val="076471"/>
                </a:solidFill>
              </a:rPr>
              <a:t>SAMMENHÆNG MELLEM EGENSKABER</a:t>
            </a:r>
            <a:endParaRPr lang="da-DK" sz="2800" dirty="0"/>
          </a:p>
        </p:txBody>
      </p:sp>
      <p:sp>
        <p:nvSpPr>
          <p:cNvPr id="3" name="Pladsholder til indhold 2">
            <a:extLst>
              <a:ext uri="{FF2B5EF4-FFF2-40B4-BE49-F238E27FC236}">
                <a16:creationId xmlns:a16="http://schemas.microsoft.com/office/drawing/2014/main" id="{BF26F79C-967E-448A-853F-13B7B19596F4}"/>
              </a:ext>
            </a:extLst>
          </p:cNvPr>
          <p:cNvSpPr>
            <a:spLocks noGrp="1"/>
          </p:cNvSpPr>
          <p:nvPr>
            <p:ph sz="quarter" idx="21"/>
          </p:nvPr>
        </p:nvSpPr>
        <p:spPr>
          <a:xfrm>
            <a:off x="542926" y="1549399"/>
            <a:ext cx="8549704" cy="4148139"/>
          </a:xfrm>
        </p:spPr>
        <p:txBody>
          <a:bodyPr/>
          <a:lstStyle/>
          <a:p>
            <a:pPr marL="0" indent="0">
              <a:spcBef>
                <a:spcPct val="0"/>
              </a:spcBef>
              <a:buNone/>
            </a:pPr>
            <a:r>
              <a:rPr lang="da-DK" altLang="da-DK" sz="2400" dirty="0">
                <a:cs typeface="Helvetica" pitchFamily="34" charset="0"/>
              </a:rPr>
              <a:t>Den avlsmæssige sammenhæng mellem ydelse og sundhed/frugtbarhed er ugunstig</a:t>
            </a:r>
            <a:endParaRPr lang="da-DK" dirty="0"/>
          </a:p>
        </p:txBody>
      </p:sp>
      <p:sp>
        <p:nvSpPr>
          <p:cNvPr id="4" name="Pladsholder til tekst 3">
            <a:extLst>
              <a:ext uri="{FF2B5EF4-FFF2-40B4-BE49-F238E27FC236}">
                <a16:creationId xmlns:a16="http://schemas.microsoft.com/office/drawing/2014/main" id="{9946FBA9-2801-4B8F-B040-F543121EFF6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0C7778CB-BB88-41DA-AA27-B711B938FE69}"/>
              </a:ext>
            </a:extLst>
          </p:cNvPr>
          <p:cNvSpPr>
            <a:spLocks noGrp="1"/>
          </p:cNvSpPr>
          <p:nvPr>
            <p:ph type="body" sz="quarter" idx="4294967295"/>
          </p:nvPr>
        </p:nvSpPr>
        <p:spPr>
          <a:xfrm>
            <a:off x="0" y="5706000"/>
            <a:ext cx="216000" cy="1152000"/>
          </a:xfrm>
        </p:spPr>
        <p:txBody>
          <a:bodyPr/>
          <a:lstStyle/>
          <a:p>
            <a:endParaRPr lang="da-DK"/>
          </a:p>
        </p:txBody>
      </p:sp>
      <mc:AlternateContent xmlns:mc="http://schemas.openxmlformats.org/markup-compatibility/2006" xmlns:a14="http://schemas.microsoft.com/office/drawing/2010/main">
        <mc:Choice Requires="a14">
          <p:graphicFrame>
            <p:nvGraphicFramePr>
              <p:cNvPr id="9" name="Tabel 8">
                <a:extLst>
                  <a:ext uri="{FF2B5EF4-FFF2-40B4-BE49-F238E27FC236}">
                    <a16:creationId xmlns:a16="http://schemas.microsoft.com/office/drawing/2014/main" id="{5789C92A-FB42-40C3-B1DE-F14E6CF9B189}"/>
                  </a:ext>
                </a:extLst>
              </p:cNvPr>
              <p:cNvGraphicFramePr>
                <a:graphicFrameLocks noGrp="1"/>
              </p:cNvGraphicFramePr>
              <p:nvPr>
                <p:extLst>
                  <p:ext uri="{D42A27DB-BD31-4B8C-83A1-F6EECF244321}">
                    <p14:modId xmlns:p14="http://schemas.microsoft.com/office/powerpoint/2010/main" val="370179880"/>
                  </p:ext>
                </p:extLst>
              </p:nvPr>
            </p:nvGraphicFramePr>
            <p:xfrm>
              <a:off x="2156198" y="3022745"/>
              <a:ext cx="6936432" cy="2465514"/>
            </p:xfrm>
            <a:graphic>
              <a:graphicData uri="http://schemas.openxmlformats.org/drawingml/2006/table">
                <a:tbl>
                  <a:tblPr firstRow="1" bandRow="1">
                    <a:tableStyleId>{21E4AEA4-8DFA-4A89-87EB-49C32662AFE0}</a:tableStyleId>
                  </a:tblPr>
                  <a:tblGrid>
                    <a:gridCol w="3468216">
                      <a:extLst>
                        <a:ext uri="{9D8B030D-6E8A-4147-A177-3AD203B41FA5}">
                          <a16:colId xmlns:a16="http://schemas.microsoft.com/office/drawing/2014/main" val="819282930"/>
                        </a:ext>
                      </a:extLst>
                    </a:gridCol>
                    <a:gridCol w="3468216">
                      <a:extLst>
                        <a:ext uri="{9D8B030D-6E8A-4147-A177-3AD203B41FA5}">
                          <a16:colId xmlns:a16="http://schemas.microsoft.com/office/drawing/2014/main" val="720567608"/>
                        </a:ext>
                      </a:extLst>
                    </a:gridCol>
                  </a:tblGrid>
                  <a:tr h="743194">
                    <a:tc>
                      <a:txBody>
                        <a:bodyPr/>
                        <a:lstStyle/>
                        <a:p>
                          <a:r>
                            <a:rPr lang="da-DK" dirty="0"/>
                            <a:t>Egenskab</a:t>
                          </a:r>
                        </a:p>
                      </a:txBody>
                      <a:tcPr/>
                    </a:tc>
                    <a:tc>
                      <a:txBody>
                        <a:bodyPr/>
                        <a:lstStyle/>
                        <a:p>
                          <a:r>
                            <a:rPr lang="da-DK" dirty="0"/>
                            <a:t>Avlsmæssig sammenhæng</a:t>
                          </a:r>
                        </a:p>
                      </a:txBody>
                      <a:tcPr/>
                    </a:tc>
                    <a:extLst>
                      <a:ext uri="{0D108BD9-81ED-4DB2-BD59-A6C34878D82A}">
                        <a16:rowId xmlns:a16="http://schemas.microsoft.com/office/drawing/2014/main" val="3566467183"/>
                      </a:ext>
                    </a:extLst>
                  </a:tr>
                  <a:tr h="430580">
                    <a:tc>
                      <a:txBody>
                        <a:bodyPr/>
                        <a:lstStyle/>
                        <a:p>
                          <a:r>
                            <a:rPr lang="da-DK" dirty="0"/>
                            <a:t>Ydelse – Frugtbarhed </a:t>
                          </a:r>
                        </a:p>
                      </a:txBody>
                      <a:tcPr/>
                    </a:tc>
                    <a:tc>
                      <a:txBody>
                        <a:bodyPr/>
                        <a:lstStyle/>
                        <a:p>
                          <a:pPr/>
                          <a14:m>
                            <m:oMathPara xmlns:m="http://schemas.openxmlformats.org/officeDocument/2006/math">
                              <m:oMathParaPr>
                                <m:jc m:val="centerGroup"/>
                              </m:oMathParaPr>
                              <m:oMath xmlns:m="http://schemas.openxmlformats.org/officeDocument/2006/math">
                                <m:r>
                                  <a:rPr lang="da-DK" smtClean="0">
                                    <a:latin typeface="Cambria Math" panose="02040503050406030204" pitchFamily="18" charset="0"/>
                                  </a:rPr>
                                  <m:t>−3</m:t>
                                </m:r>
                                <m:r>
                                  <a:rPr lang="da-DK" b="0" i="0" smtClean="0">
                                    <a:latin typeface="Cambria Math" panose="02040503050406030204" pitchFamily="18" charset="0"/>
                                  </a:rPr>
                                  <m:t>0</m:t>
                                </m:r>
                                <m:r>
                                  <a:rPr lang="da-DK" smtClean="0">
                                    <a:latin typeface="Cambria Math" panose="02040503050406030204" pitchFamily="18" charset="0"/>
                                  </a:rPr>
                                  <m:t>%</m:t>
                                </m:r>
                              </m:oMath>
                            </m:oMathPara>
                          </a14:m>
                          <a:endParaRPr lang="da-DK" dirty="0">
                            <a:latin typeface="+mn-lt"/>
                          </a:endParaRPr>
                        </a:p>
                      </a:txBody>
                      <a:tcPr/>
                    </a:tc>
                    <a:extLst>
                      <a:ext uri="{0D108BD9-81ED-4DB2-BD59-A6C34878D82A}">
                        <a16:rowId xmlns:a16="http://schemas.microsoft.com/office/drawing/2014/main" val="3545263102"/>
                      </a:ext>
                    </a:extLst>
                  </a:tr>
                  <a:tr h="430580">
                    <a:tc>
                      <a:txBody>
                        <a:bodyPr/>
                        <a:lstStyle/>
                        <a:p>
                          <a:r>
                            <a:rPr lang="da-DK" dirty="0"/>
                            <a:t>Ydelse – Yversundhed</a:t>
                          </a:r>
                        </a:p>
                      </a:txBody>
                      <a:tcPr/>
                    </a:tc>
                    <a:tc>
                      <a:txBody>
                        <a:bodyPr/>
                        <a:lstStyle/>
                        <a:p>
                          <a:pPr/>
                          <a14:m>
                            <m:oMathPara xmlns:m="http://schemas.openxmlformats.org/officeDocument/2006/math">
                              <m:oMathParaPr>
                                <m:jc m:val="centerGroup"/>
                              </m:oMathParaPr>
                              <m:oMath xmlns:m="http://schemas.openxmlformats.org/officeDocument/2006/math">
                                <m:r>
                                  <a:rPr lang="da-DK" b="0" i="0" smtClean="0">
                                    <a:latin typeface="Cambria Math" panose="02040503050406030204" pitchFamily="18" charset="0"/>
                                  </a:rPr>
                                  <m:t>−1</m:t>
                                </m:r>
                                <m:r>
                                  <a:rPr lang="da-DK" smtClean="0">
                                    <a:latin typeface="Cambria Math" panose="02040503050406030204" pitchFamily="18" charset="0"/>
                                  </a:rPr>
                                  <m:t>5%</m:t>
                                </m:r>
                              </m:oMath>
                            </m:oMathPara>
                          </a14:m>
                          <a:endParaRPr lang="da-DK" dirty="0">
                            <a:latin typeface="+mn-lt"/>
                          </a:endParaRPr>
                        </a:p>
                      </a:txBody>
                      <a:tcPr/>
                    </a:tc>
                    <a:extLst>
                      <a:ext uri="{0D108BD9-81ED-4DB2-BD59-A6C34878D82A}">
                        <a16:rowId xmlns:a16="http://schemas.microsoft.com/office/drawing/2014/main" val="2958270606"/>
                      </a:ext>
                    </a:extLst>
                  </a:tr>
                  <a:tr h="430580">
                    <a:tc>
                      <a:txBody>
                        <a:bodyPr/>
                        <a:lstStyle/>
                        <a:p>
                          <a:r>
                            <a:rPr lang="da-DK" dirty="0"/>
                            <a:t>Ydelse – Generel sundhed</a:t>
                          </a:r>
                        </a:p>
                      </a:txBody>
                      <a:tcPr/>
                    </a:tc>
                    <a:tc>
                      <a:txBody>
                        <a:bodyPr/>
                        <a:lstStyle/>
                        <a:p>
                          <a:pPr/>
                          <a14:m>
                            <m:oMathPara xmlns:m="http://schemas.openxmlformats.org/officeDocument/2006/math">
                              <m:oMathParaPr>
                                <m:jc m:val="centerGroup"/>
                              </m:oMathParaPr>
                              <m:oMath xmlns:m="http://schemas.openxmlformats.org/officeDocument/2006/math">
                                <m:r>
                                  <a:rPr lang="da-DK" smtClean="0">
                                    <a:latin typeface="Cambria Math" panose="02040503050406030204" pitchFamily="18" charset="0"/>
                                  </a:rPr>
                                  <m:t>−2</m:t>
                                </m:r>
                                <m:r>
                                  <a:rPr lang="da-DK" b="0" i="0" smtClean="0">
                                    <a:latin typeface="Cambria Math" panose="02040503050406030204" pitchFamily="18" charset="0"/>
                                  </a:rPr>
                                  <m:t>0</m:t>
                                </m:r>
                                <m:r>
                                  <a:rPr lang="da-DK" smtClean="0">
                                    <a:latin typeface="Cambria Math" panose="02040503050406030204" pitchFamily="18" charset="0"/>
                                  </a:rPr>
                                  <m:t>%</m:t>
                                </m:r>
                              </m:oMath>
                            </m:oMathPara>
                          </a14:m>
                          <a:endParaRPr lang="da-DK" dirty="0">
                            <a:latin typeface="+mn-lt"/>
                          </a:endParaRPr>
                        </a:p>
                      </a:txBody>
                      <a:tcPr/>
                    </a:tc>
                    <a:extLst>
                      <a:ext uri="{0D108BD9-81ED-4DB2-BD59-A6C34878D82A}">
                        <a16:rowId xmlns:a16="http://schemas.microsoft.com/office/drawing/2014/main" val="3745337525"/>
                      </a:ext>
                    </a:extLst>
                  </a:tr>
                  <a:tr h="430580">
                    <a:tc>
                      <a:txBody>
                        <a:bodyPr/>
                        <a:lstStyle/>
                        <a:p>
                          <a:r>
                            <a:rPr lang="da-DK" dirty="0"/>
                            <a:t>Sundhed – Frugtbarhed</a:t>
                          </a:r>
                        </a:p>
                      </a:txBody>
                      <a:tcPr/>
                    </a:tc>
                    <a:tc>
                      <a:txBody>
                        <a:bodyPr/>
                        <a:lstStyle/>
                        <a:p>
                          <a:pPr algn="ctr"/>
                          <a:r>
                            <a:rPr lang="da-DK" dirty="0">
                              <a:latin typeface="+mn-lt"/>
                            </a:rPr>
                            <a:t>-</a:t>
                          </a:r>
                          <a14:m>
                            <m:oMath xmlns:m="http://schemas.openxmlformats.org/officeDocument/2006/math">
                              <m:r>
                                <a:rPr lang="da-DK" smtClean="0">
                                  <a:latin typeface="Cambria Math" panose="02040503050406030204" pitchFamily="18" charset="0"/>
                                </a:rPr>
                                <m:t>20−</m:t>
                              </m:r>
                              <m:r>
                                <m:rPr>
                                  <m:nor/>
                                </m:rPr>
                                <a:rPr lang="da-DK" dirty="0" smtClean="0">
                                  <a:latin typeface="+mn-lt"/>
                                </a:rPr>
                                <m:t>−</m:t>
                              </m:r>
                              <m:r>
                                <a:rPr lang="da-DK" smtClean="0">
                                  <a:latin typeface="Cambria Math" panose="02040503050406030204" pitchFamily="18" charset="0"/>
                                </a:rPr>
                                <m:t>30%</m:t>
                              </m:r>
                            </m:oMath>
                          </a14:m>
                          <a:endParaRPr lang="da-DK" dirty="0">
                            <a:latin typeface="+mn-lt"/>
                          </a:endParaRPr>
                        </a:p>
                      </a:txBody>
                      <a:tcPr/>
                    </a:tc>
                    <a:extLst>
                      <a:ext uri="{0D108BD9-81ED-4DB2-BD59-A6C34878D82A}">
                        <a16:rowId xmlns:a16="http://schemas.microsoft.com/office/drawing/2014/main" val="2500394246"/>
                      </a:ext>
                    </a:extLst>
                  </a:tr>
                </a:tbl>
              </a:graphicData>
            </a:graphic>
          </p:graphicFrame>
        </mc:Choice>
        <mc:Fallback xmlns="">
          <p:graphicFrame>
            <p:nvGraphicFramePr>
              <p:cNvPr id="9" name="Tabel 8">
                <a:extLst>
                  <a:ext uri="{FF2B5EF4-FFF2-40B4-BE49-F238E27FC236}">
                    <a16:creationId xmlns:a16="http://schemas.microsoft.com/office/drawing/2014/main" id="{5789C92A-FB42-40C3-B1DE-F14E6CF9B189}"/>
                  </a:ext>
                </a:extLst>
              </p:cNvPr>
              <p:cNvGraphicFramePr>
                <a:graphicFrameLocks noGrp="1"/>
              </p:cNvGraphicFramePr>
              <p:nvPr>
                <p:extLst>
                  <p:ext uri="{D42A27DB-BD31-4B8C-83A1-F6EECF244321}">
                    <p14:modId xmlns:p14="http://schemas.microsoft.com/office/powerpoint/2010/main" val="370179880"/>
                  </p:ext>
                </p:extLst>
              </p:nvPr>
            </p:nvGraphicFramePr>
            <p:xfrm>
              <a:off x="2156198" y="3022745"/>
              <a:ext cx="6936432" cy="2465514"/>
            </p:xfrm>
            <a:graphic>
              <a:graphicData uri="http://schemas.openxmlformats.org/drawingml/2006/table">
                <a:tbl>
                  <a:tblPr firstRow="1" bandRow="1">
                    <a:tableStyleId>{21E4AEA4-8DFA-4A89-87EB-49C32662AFE0}</a:tableStyleId>
                  </a:tblPr>
                  <a:tblGrid>
                    <a:gridCol w="3468216">
                      <a:extLst>
                        <a:ext uri="{9D8B030D-6E8A-4147-A177-3AD203B41FA5}">
                          <a16:colId xmlns:a16="http://schemas.microsoft.com/office/drawing/2014/main" val="819282930"/>
                        </a:ext>
                      </a:extLst>
                    </a:gridCol>
                    <a:gridCol w="3468216">
                      <a:extLst>
                        <a:ext uri="{9D8B030D-6E8A-4147-A177-3AD203B41FA5}">
                          <a16:colId xmlns:a16="http://schemas.microsoft.com/office/drawing/2014/main" val="720567608"/>
                        </a:ext>
                      </a:extLst>
                    </a:gridCol>
                  </a:tblGrid>
                  <a:tr h="743194">
                    <a:tc>
                      <a:txBody>
                        <a:bodyPr/>
                        <a:lstStyle/>
                        <a:p>
                          <a:r>
                            <a:rPr lang="da-DK" dirty="0"/>
                            <a:t>Egenskab</a:t>
                          </a:r>
                        </a:p>
                      </a:txBody>
                      <a:tcPr/>
                    </a:tc>
                    <a:tc>
                      <a:txBody>
                        <a:bodyPr/>
                        <a:lstStyle/>
                        <a:p>
                          <a:r>
                            <a:rPr lang="da-DK" dirty="0"/>
                            <a:t>Avlsmæssig sammenhæng</a:t>
                          </a:r>
                        </a:p>
                      </a:txBody>
                      <a:tcPr/>
                    </a:tc>
                    <a:extLst>
                      <a:ext uri="{0D108BD9-81ED-4DB2-BD59-A6C34878D82A}">
                        <a16:rowId xmlns:a16="http://schemas.microsoft.com/office/drawing/2014/main" val="3566467183"/>
                      </a:ext>
                    </a:extLst>
                  </a:tr>
                  <a:tr h="430580">
                    <a:tc>
                      <a:txBody>
                        <a:bodyPr/>
                        <a:lstStyle/>
                        <a:p>
                          <a:r>
                            <a:rPr lang="da-DK" dirty="0"/>
                            <a:t>Ydelse – Frugtbarhed </a:t>
                          </a:r>
                        </a:p>
                      </a:txBody>
                      <a:tcPr/>
                    </a:tc>
                    <a:tc>
                      <a:txBody>
                        <a:bodyPr/>
                        <a:lstStyle/>
                        <a:p>
                          <a:endParaRPr lang="da-DK"/>
                        </a:p>
                      </a:txBody>
                      <a:tcPr>
                        <a:blipFill>
                          <a:blip r:embed="rId4"/>
                          <a:stretch>
                            <a:fillRect l="-100351" t="-178873" r="-703" b="-307042"/>
                          </a:stretch>
                        </a:blipFill>
                      </a:tcPr>
                    </a:tc>
                    <a:extLst>
                      <a:ext uri="{0D108BD9-81ED-4DB2-BD59-A6C34878D82A}">
                        <a16:rowId xmlns:a16="http://schemas.microsoft.com/office/drawing/2014/main" val="3545263102"/>
                      </a:ext>
                    </a:extLst>
                  </a:tr>
                  <a:tr h="430580">
                    <a:tc>
                      <a:txBody>
                        <a:bodyPr/>
                        <a:lstStyle/>
                        <a:p>
                          <a:r>
                            <a:rPr lang="da-DK" dirty="0"/>
                            <a:t>Ydelse – Yversundhed</a:t>
                          </a:r>
                        </a:p>
                      </a:txBody>
                      <a:tcPr/>
                    </a:tc>
                    <a:tc>
                      <a:txBody>
                        <a:bodyPr/>
                        <a:lstStyle/>
                        <a:p>
                          <a:endParaRPr lang="da-DK"/>
                        </a:p>
                      </a:txBody>
                      <a:tcPr>
                        <a:blipFill>
                          <a:blip r:embed="rId4"/>
                          <a:stretch>
                            <a:fillRect l="-100351" t="-278873" r="-703" b="-207042"/>
                          </a:stretch>
                        </a:blipFill>
                      </a:tcPr>
                    </a:tc>
                    <a:extLst>
                      <a:ext uri="{0D108BD9-81ED-4DB2-BD59-A6C34878D82A}">
                        <a16:rowId xmlns:a16="http://schemas.microsoft.com/office/drawing/2014/main" val="2958270606"/>
                      </a:ext>
                    </a:extLst>
                  </a:tr>
                  <a:tr h="430580">
                    <a:tc>
                      <a:txBody>
                        <a:bodyPr/>
                        <a:lstStyle/>
                        <a:p>
                          <a:r>
                            <a:rPr lang="da-DK" dirty="0"/>
                            <a:t>Ydelse – Generel sundhed</a:t>
                          </a:r>
                        </a:p>
                      </a:txBody>
                      <a:tcPr/>
                    </a:tc>
                    <a:tc>
                      <a:txBody>
                        <a:bodyPr/>
                        <a:lstStyle/>
                        <a:p>
                          <a:endParaRPr lang="da-DK"/>
                        </a:p>
                      </a:txBody>
                      <a:tcPr>
                        <a:blipFill>
                          <a:blip r:embed="rId4"/>
                          <a:stretch>
                            <a:fillRect l="-100351" t="-378873" r="-703" b="-107042"/>
                          </a:stretch>
                        </a:blipFill>
                      </a:tcPr>
                    </a:tc>
                    <a:extLst>
                      <a:ext uri="{0D108BD9-81ED-4DB2-BD59-A6C34878D82A}">
                        <a16:rowId xmlns:a16="http://schemas.microsoft.com/office/drawing/2014/main" val="3745337525"/>
                      </a:ext>
                    </a:extLst>
                  </a:tr>
                  <a:tr h="430580">
                    <a:tc>
                      <a:txBody>
                        <a:bodyPr/>
                        <a:lstStyle/>
                        <a:p>
                          <a:r>
                            <a:rPr lang="da-DK" dirty="0"/>
                            <a:t>Sundhed – Frugtbarhed</a:t>
                          </a:r>
                        </a:p>
                      </a:txBody>
                      <a:tcPr/>
                    </a:tc>
                    <a:tc>
                      <a:txBody>
                        <a:bodyPr/>
                        <a:lstStyle/>
                        <a:p>
                          <a:endParaRPr lang="da-DK"/>
                        </a:p>
                      </a:txBody>
                      <a:tcPr>
                        <a:blipFill>
                          <a:blip r:embed="rId4"/>
                          <a:stretch>
                            <a:fillRect l="-100351" t="-478873" r="-703" b="-7042"/>
                          </a:stretch>
                        </a:blipFill>
                      </a:tcPr>
                    </a:tc>
                    <a:extLst>
                      <a:ext uri="{0D108BD9-81ED-4DB2-BD59-A6C34878D82A}">
                        <a16:rowId xmlns:a16="http://schemas.microsoft.com/office/drawing/2014/main" val="2500394246"/>
                      </a:ext>
                    </a:extLst>
                  </a:tr>
                </a:tbl>
              </a:graphicData>
            </a:graphic>
          </p:graphicFrame>
        </mc:Fallback>
      </mc:AlternateContent>
    </p:spTree>
    <p:extLst>
      <p:ext uri="{BB962C8B-B14F-4D97-AF65-F5344CB8AC3E}">
        <p14:creationId xmlns:p14="http://schemas.microsoft.com/office/powerpoint/2010/main" val="200728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45D67-B966-4D3C-9339-FC1D905C1BA6}"/>
              </a:ext>
            </a:extLst>
          </p:cNvPr>
          <p:cNvSpPr>
            <a:spLocks noGrp="1"/>
          </p:cNvSpPr>
          <p:nvPr>
            <p:ph type="title"/>
          </p:nvPr>
        </p:nvSpPr>
        <p:spPr>
          <a:xfrm>
            <a:off x="529792" y="207950"/>
            <a:ext cx="9385731" cy="711638"/>
          </a:xfrm>
        </p:spPr>
        <p:txBody>
          <a:bodyPr/>
          <a:lstStyle/>
          <a:p>
            <a:r>
              <a:rPr lang="da-DK" sz="3200" dirty="0"/>
              <a:t>Avlsfremgang med forskellige avlsmål</a:t>
            </a:r>
          </a:p>
        </p:txBody>
      </p:sp>
      <p:pic>
        <p:nvPicPr>
          <p:cNvPr id="6" name="Pladsholder til indhold 5">
            <a:extLst>
              <a:ext uri="{FF2B5EF4-FFF2-40B4-BE49-F238E27FC236}">
                <a16:creationId xmlns:a16="http://schemas.microsoft.com/office/drawing/2014/main" id="{8192655E-D704-4F9A-9A18-A2115231D0F0}"/>
              </a:ext>
            </a:extLst>
          </p:cNvPr>
          <p:cNvPicPr>
            <a:picLocks noGrp="1" noChangeAspect="1"/>
          </p:cNvPicPr>
          <p:nvPr>
            <p:ph sz="quarter" idx="21"/>
          </p:nvPr>
        </p:nvPicPr>
        <p:blipFill>
          <a:blip r:embed="rId3" cstate="email">
            <a:extLst>
              <a:ext uri="{28A0092B-C50C-407E-A947-70E740481C1C}">
                <a14:useLocalDpi xmlns:a14="http://schemas.microsoft.com/office/drawing/2010/main" val="0"/>
              </a:ext>
            </a:extLst>
          </a:blip>
          <a:stretch>
            <a:fillRect/>
          </a:stretch>
        </p:blipFill>
        <p:spPr>
          <a:xfrm>
            <a:off x="437325" y="1016558"/>
            <a:ext cx="10340266" cy="5841442"/>
          </a:xfrm>
          <a:prstGeom prst="rect">
            <a:avLst/>
          </a:prstGeom>
        </p:spPr>
      </p:pic>
      <p:sp>
        <p:nvSpPr>
          <p:cNvPr id="4" name="Pladsholder til tekst 3">
            <a:extLst>
              <a:ext uri="{FF2B5EF4-FFF2-40B4-BE49-F238E27FC236}">
                <a16:creationId xmlns:a16="http://schemas.microsoft.com/office/drawing/2014/main" id="{6D4F7A45-AF86-4908-9618-A03C8F37C18E}"/>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4EFC96F5-12B5-4692-8303-52ECE1D970D6}"/>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2518752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2CEEB-785F-407B-8283-721FF5FB380F}"/>
              </a:ext>
            </a:extLst>
          </p:cNvPr>
          <p:cNvSpPr>
            <a:spLocks noGrp="1"/>
          </p:cNvSpPr>
          <p:nvPr>
            <p:ph type="title"/>
          </p:nvPr>
        </p:nvSpPr>
        <p:spPr>
          <a:xfrm>
            <a:off x="529792" y="392884"/>
            <a:ext cx="9385731" cy="975241"/>
          </a:xfrm>
        </p:spPr>
        <p:txBody>
          <a:bodyPr/>
          <a:lstStyle/>
          <a:p>
            <a:r>
              <a:rPr lang="da-DK" sz="3600" dirty="0"/>
              <a:t>Balanceret avlsfremgang betaler sig</a:t>
            </a:r>
          </a:p>
        </p:txBody>
      </p:sp>
      <p:sp>
        <p:nvSpPr>
          <p:cNvPr id="4" name="Pladsholder til tekst 3">
            <a:extLst>
              <a:ext uri="{FF2B5EF4-FFF2-40B4-BE49-F238E27FC236}">
                <a16:creationId xmlns:a16="http://schemas.microsoft.com/office/drawing/2014/main" id="{E1541D81-709B-4992-8D98-EDB9210243B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E2F8E64-C62F-460C-A24A-E0DDCC7675D7}"/>
              </a:ext>
            </a:extLst>
          </p:cNvPr>
          <p:cNvSpPr>
            <a:spLocks noGrp="1"/>
          </p:cNvSpPr>
          <p:nvPr>
            <p:ph type="body" sz="quarter" idx="4294967295"/>
          </p:nvPr>
        </p:nvSpPr>
        <p:spPr>
          <a:xfrm>
            <a:off x="0" y="5706000"/>
            <a:ext cx="216000" cy="1152000"/>
          </a:xfrm>
        </p:spPr>
        <p:txBody>
          <a:bodyPr/>
          <a:lstStyle/>
          <a:p>
            <a:endParaRPr lang="da-DK"/>
          </a:p>
        </p:txBody>
      </p:sp>
      <p:pic>
        <p:nvPicPr>
          <p:cNvPr id="3" name="Billede 2">
            <a:extLst>
              <a:ext uri="{FF2B5EF4-FFF2-40B4-BE49-F238E27FC236}">
                <a16:creationId xmlns:a16="http://schemas.microsoft.com/office/drawing/2014/main" id="{75D4716A-31C1-4C28-ADE5-FCAD56E16D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45" t="10743" r="7264" b="11967"/>
          <a:stretch/>
        </p:blipFill>
        <p:spPr>
          <a:xfrm>
            <a:off x="3419475" y="1368125"/>
            <a:ext cx="5372100" cy="5245910"/>
          </a:xfrm>
          <a:prstGeom prst="rect">
            <a:avLst/>
          </a:prstGeom>
        </p:spPr>
      </p:pic>
    </p:spTree>
    <p:extLst>
      <p:ext uri="{BB962C8B-B14F-4D97-AF65-F5344CB8AC3E}">
        <p14:creationId xmlns:p14="http://schemas.microsoft.com/office/powerpoint/2010/main" val="3427161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186F7-26DC-4B98-9679-738F0B160D25}"/>
              </a:ext>
            </a:extLst>
          </p:cNvPr>
          <p:cNvSpPr>
            <a:spLocks noGrp="1"/>
          </p:cNvSpPr>
          <p:nvPr>
            <p:ph type="title"/>
          </p:nvPr>
        </p:nvSpPr>
        <p:spPr/>
        <p:txBody>
          <a:bodyPr/>
          <a:lstStyle/>
          <a:p>
            <a:r>
              <a:rPr lang="da-DK" sz="3200" dirty="0"/>
              <a:t>Økonomiske værdier i kr./indeksenhed</a:t>
            </a:r>
          </a:p>
        </p:txBody>
      </p:sp>
      <p:sp>
        <p:nvSpPr>
          <p:cNvPr id="4" name="Pladsholder til tekst 3">
            <a:extLst>
              <a:ext uri="{FF2B5EF4-FFF2-40B4-BE49-F238E27FC236}">
                <a16:creationId xmlns:a16="http://schemas.microsoft.com/office/drawing/2014/main" id="{C33A0BC5-98E2-44B3-AB51-6379C9BC0EF4}"/>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8985659E-13D4-4FAE-9E6D-E4145626AAAF}"/>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7" name="Tabel 6">
            <a:extLst>
              <a:ext uri="{FF2B5EF4-FFF2-40B4-BE49-F238E27FC236}">
                <a16:creationId xmlns:a16="http://schemas.microsoft.com/office/drawing/2014/main" id="{F02E8CC2-2D73-4916-8B3F-B55B1C7ABEE0}"/>
              </a:ext>
            </a:extLst>
          </p:cNvPr>
          <p:cNvGraphicFramePr>
            <a:graphicFrameLocks noGrp="1"/>
          </p:cNvGraphicFramePr>
          <p:nvPr>
            <p:extLst>
              <p:ext uri="{D42A27DB-BD31-4B8C-83A1-F6EECF244321}">
                <p14:modId xmlns:p14="http://schemas.microsoft.com/office/powerpoint/2010/main" val="4287458249"/>
              </p:ext>
            </p:extLst>
          </p:nvPr>
        </p:nvGraphicFramePr>
        <p:xfrm>
          <a:off x="2832635" y="1147060"/>
          <a:ext cx="5792976" cy="5282112"/>
        </p:xfrm>
        <a:graphic>
          <a:graphicData uri="http://schemas.openxmlformats.org/drawingml/2006/table">
            <a:tbl>
              <a:tblPr>
                <a:tableStyleId>{69CF1AB2-1976-4502-BF36-3FF5EA218861}</a:tableStyleId>
              </a:tblPr>
              <a:tblGrid>
                <a:gridCol w="2154426">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1212850">
                  <a:extLst>
                    <a:ext uri="{9D8B030D-6E8A-4147-A177-3AD203B41FA5}">
                      <a16:colId xmlns:a16="http://schemas.microsoft.com/office/drawing/2014/main" val="20002"/>
                    </a:ext>
                  </a:extLst>
                </a:gridCol>
                <a:gridCol w="1212850">
                  <a:extLst>
                    <a:ext uri="{9D8B030D-6E8A-4147-A177-3AD203B41FA5}">
                      <a16:colId xmlns:a16="http://schemas.microsoft.com/office/drawing/2014/main" val="20003"/>
                    </a:ext>
                  </a:extLst>
                </a:gridCol>
              </a:tblGrid>
              <a:tr h="274836">
                <a:tc>
                  <a:txBody>
                    <a:bodyPr/>
                    <a:lstStyle/>
                    <a:p>
                      <a:r>
                        <a:rPr lang="da-DK" sz="2000" b="1" dirty="0">
                          <a:solidFill>
                            <a:schemeClr val="bg1"/>
                          </a:solidFill>
                          <a:effectLst/>
                        </a:rPr>
                        <a:t>Egenskab</a:t>
                      </a:r>
                    </a:p>
                  </a:txBody>
                  <a:tcPr marL="23113" marR="23113" marT="23112" marB="23112">
                    <a:solidFill>
                      <a:srgbClr val="076471"/>
                    </a:solidFill>
                  </a:tcPr>
                </a:tc>
                <a:tc>
                  <a:txBody>
                    <a:bodyPr/>
                    <a:lstStyle/>
                    <a:p>
                      <a:pPr algn="ctr"/>
                      <a:r>
                        <a:rPr lang="da-DK" sz="2000" b="1" dirty="0">
                          <a:solidFill>
                            <a:schemeClr val="bg1"/>
                          </a:solidFill>
                          <a:effectLst/>
                        </a:rPr>
                        <a:t>HOL</a:t>
                      </a:r>
                    </a:p>
                  </a:txBody>
                  <a:tcPr marL="23113" marR="23113" marT="23112" marB="23112">
                    <a:solidFill>
                      <a:srgbClr val="076471"/>
                    </a:solidFill>
                  </a:tcPr>
                </a:tc>
                <a:tc>
                  <a:txBody>
                    <a:bodyPr/>
                    <a:lstStyle/>
                    <a:p>
                      <a:pPr algn="ctr"/>
                      <a:r>
                        <a:rPr lang="da-DK" sz="2000" b="1" dirty="0">
                          <a:solidFill>
                            <a:schemeClr val="bg1"/>
                          </a:solidFill>
                          <a:effectLst/>
                        </a:rPr>
                        <a:t>RDC</a:t>
                      </a:r>
                    </a:p>
                  </a:txBody>
                  <a:tcPr marL="23113" marR="23113" marT="23112" marB="23112">
                    <a:solidFill>
                      <a:srgbClr val="076471"/>
                    </a:solidFill>
                  </a:tcPr>
                </a:tc>
                <a:tc>
                  <a:txBody>
                    <a:bodyPr/>
                    <a:lstStyle/>
                    <a:p>
                      <a:pPr algn="ctr"/>
                      <a:r>
                        <a:rPr lang="da-DK" sz="2000" b="1" dirty="0">
                          <a:solidFill>
                            <a:schemeClr val="bg1"/>
                          </a:solidFill>
                          <a:effectLst/>
                        </a:rPr>
                        <a:t>Jersey</a:t>
                      </a:r>
                    </a:p>
                  </a:txBody>
                  <a:tcPr marL="23113" marR="23113" marT="23112" marB="23112">
                    <a:solidFill>
                      <a:srgbClr val="076471"/>
                    </a:solidFill>
                  </a:tcPr>
                </a:tc>
                <a:extLst>
                  <a:ext uri="{0D108BD9-81ED-4DB2-BD59-A6C34878D82A}">
                    <a16:rowId xmlns:a16="http://schemas.microsoft.com/office/drawing/2014/main" val="10000"/>
                  </a:ext>
                </a:extLst>
              </a:tr>
              <a:tr h="274836">
                <a:tc>
                  <a:txBody>
                    <a:bodyPr/>
                    <a:lstStyle/>
                    <a:p>
                      <a:r>
                        <a:rPr lang="da-DK" sz="1600" b="1" dirty="0">
                          <a:effectLst/>
                        </a:rPr>
                        <a:t>NTM</a:t>
                      </a:r>
                      <a:endParaRPr lang="da-DK" sz="1600" b="1" dirty="0">
                        <a:effectLst/>
                        <a:latin typeface="arial"/>
                      </a:endParaRPr>
                    </a:p>
                  </a:txBody>
                  <a:tcPr marL="23113" marR="23113" marT="23112" marB="23112"/>
                </a:tc>
                <a:tc>
                  <a:txBody>
                    <a:bodyPr/>
                    <a:lstStyle/>
                    <a:p>
                      <a:pPr algn="ctr" fontAlgn="b"/>
                      <a:r>
                        <a:rPr lang="da-DK" sz="1600" b="1" i="0" u="none" strike="noStrike" dirty="0">
                          <a:solidFill>
                            <a:srgbClr val="000000"/>
                          </a:solidFill>
                          <a:effectLst/>
                          <a:latin typeface="Arial" panose="020B0604020202020204" pitchFamily="34" charset="0"/>
                        </a:rPr>
                        <a:t>69</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74</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10001"/>
                  </a:ext>
                </a:extLst>
              </a:tr>
              <a:tr h="274836">
                <a:tc>
                  <a:txBody>
                    <a:bodyPr/>
                    <a:lstStyle/>
                    <a:p>
                      <a:r>
                        <a:rPr lang="da-DK" sz="1600" b="1" dirty="0">
                          <a:effectLst/>
                        </a:rPr>
                        <a:t>Y-indeks</a:t>
                      </a:r>
                      <a:endParaRPr lang="da-DK" sz="1600" b="1" dirty="0">
                        <a:effectLst/>
                        <a:latin typeface="arial"/>
                      </a:endParaRPr>
                    </a:p>
                  </a:txBody>
                  <a:tcPr marL="23113" marR="23113" marT="23112" marB="23112"/>
                </a:tc>
                <a:tc>
                  <a:txBody>
                    <a:bodyPr/>
                    <a:lstStyle/>
                    <a:p>
                      <a:pPr algn="ctr" fontAlgn="b"/>
                      <a:r>
                        <a:rPr lang="da-DK" sz="1600" b="1" i="0" u="none" strike="noStrike" dirty="0">
                          <a:solidFill>
                            <a:srgbClr val="000000"/>
                          </a:solidFill>
                          <a:effectLst/>
                          <a:latin typeface="Arial" panose="020B0604020202020204" pitchFamily="34" charset="0"/>
                        </a:rPr>
                        <a:t>67</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70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50</a:t>
                      </a:r>
                    </a:p>
                  </a:txBody>
                  <a:tcPr marL="9525" marR="9525" marT="9525" marB="0" anchor="ctr"/>
                </a:tc>
                <a:extLst>
                  <a:ext uri="{0D108BD9-81ED-4DB2-BD59-A6C34878D82A}">
                    <a16:rowId xmlns:a16="http://schemas.microsoft.com/office/drawing/2014/main" val="10002"/>
                  </a:ext>
                </a:extLst>
              </a:tr>
              <a:tr h="274836">
                <a:tc>
                  <a:txBody>
                    <a:bodyPr/>
                    <a:lstStyle/>
                    <a:p>
                      <a:r>
                        <a:rPr lang="da-DK" sz="1600" b="1">
                          <a:effectLst/>
                        </a:rPr>
                        <a:t>Vækst</a:t>
                      </a:r>
                      <a:endParaRPr lang="da-DK" sz="1600" b="1">
                        <a:effectLst/>
                        <a:latin typeface="arial"/>
                      </a:endParaRPr>
                    </a:p>
                  </a:txBody>
                  <a:tcPr marL="23113" marR="23113" marT="23112" marB="23112"/>
                </a:tc>
                <a:tc>
                  <a:txBody>
                    <a:bodyPr/>
                    <a:lstStyle/>
                    <a:p>
                      <a:pPr algn="ctr" fontAlgn="b"/>
                      <a:r>
                        <a:rPr lang="da-DK" sz="1600" b="1" i="0" u="none" strike="noStrike" dirty="0">
                          <a:solidFill>
                            <a:srgbClr val="000000"/>
                          </a:solidFill>
                          <a:effectLst/>
                          <a:latin typeface="Arial" panose="020B0604020202020204" pitchFamily="34" charset="0"/>
                        </a:rPr>
                        <a:t>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a:t>
                      </a:r>
                    </a:p>
                  </a:txBody>
                  <a:tcPr marL="9525" marR="9525" marT="9525" marB="0" anchor="ctr"/>
                </a:tc>
                <a:extLst>
                  <a:ext uri="{0D108BD9-81ED-4DB2-BD59-A6C34878D82A}">
                    <a16:rowId xmlns:a16="http://schemas.microsoft.com/office/drawing/2014/main" val="10003"/>
                  </a:ext>
                </a:extLst>
              </a:tr>
              <a:tr h="274836">
                <a:tc>
                  <a:txBody>
                    <a:bodyPr/>
                    <a:lstStyle/>
                    <a:p>
                      <a:r>
                        <a:rPr lang="da-DK" sz="1600" b="1" dirty="0">
                          <a:effectLst/>
                        </a:rPr>
                        <a:t>Hunligfrugtbarhed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27</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25</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16</a:t>
                      </a:r>
                    </a:p>
                  </a:txBody>
                  <a:tcPr marL="9525" marR="9525" marT="9525" marB="0" anchor="ctr"/>
                </a:tc>
                <a:extLst>
                  <a:ext uri="{0D108BD9-81ED-4DB2-BD59-A6C34878D82A}">
                    <a16:rowId xmlns:a16="http://schemas.microsoft.com/office/drawing/2014/main" val="10004"/>
                  </a:ext>
                </a:extLst>
              </a:tr>
              <a:tr h="274387">
                <a:tc>
                  <a:txBody>
                    <a:bodyPr/>
                    <a:lstStyle/>
                    <a:p>
                      <a:r>
                        <a:rPr lang="da-DK" sz="1600" b="1">
                          <a:effectLst/>
                        </a:rPr>
                        <a:t>Fødselsindeks</a:t>
                      </a:r>
                      <a:endParaRPr lang="da-DK" sz="1600" b="1">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8</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2</a:t>
                      </a:r>
                    </a:p>
                  </a:txBody>
                  <a:tcPr marL="9525" marR="9525" marT="9525" marB="0" anchor="ctr"/>
                </a:tc>
                <a:extLst>
                  <a:ext uri="{0D108BD9-81ED-4DB2-BD59-A6C34878D82A}">
                    <a16:rowId xmlns:a16="http://schemas.microsoft.com/office/drawing/2014/main" val="10005"/>
                  </a:ext>
                </a:extLst>
              </a:tr>
              <a:tr h="274836">
                <a:tc>
                  <a:txBody>
                    <a:bodyPr/>
                    <a:lstStyle/>
                    <a:p>
                      <a:r>
                        <a:rPr lang="da-DK" sz="1600" b="1" dirty="0">
                          <a:effectLst/>
                        </a:rPr>
                        <a:t>Kælvningsevne</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7</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4</a:t>
                      </a:r>
                    </a:p>
                  </a:txBody>
                  <a:tcPr marL="9525" marR="9525" marT="9525" marB="0" anchor="ctr"/>
                </a:tc>
                <a:extLst>
                  <a:ext uri="{0D108BD9-81ED-4DB2-BD59-A6C34878D82A}">
                    <a16:rowId xmlns:a16="http://schemas.microsoft.com/office/drawing/2014/main" val="10006"/>
                  </a:ext>
                </a:extLst>
              </a:tr>
              <a:tr h="274836">
                <a:tc>
                  <a:txBody>
                    <a:bodyPr/>
                    <a:lstStyle/>
                    <a:p>
                      <a:r>
                        <a:rPr lang="da-DK" sz="1600" b="1" dirty="0">
                          <a:effectLst/>
                        </a:rPr>
                        <a:t>Yversundhed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22</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18</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26</a:t>
                      </a:r>
                    </a:p>
                  </a:txBody>
                  <a:tcPr marL="9525" marR="9525" marT="9525" marB="0" anchor="ctr"/>
                </a:tc>
                <a:extLst>
                  <a:ext uri="{0D108BD9-81ED-4DB2-BD59-A6C34878D82A}">
                    <a16:rowId xmlns:a16="http://schemas.microsoft.com/office/drawing/2014/main" val="10007"/>
                  </a:ext>
                </a:extLst>
              </a:tr>
              <a:tr h="274836">
                <a:tc>
                  <a:txBody>
                    <a:bodyPr/>
                    <a:lstStyle/>
                    <a:p>
                      <a:r>
                        <a:rPr lang="da-DK" sz="1600" b="1" dirty="0">
                          <a:effectLst/>
                        </a:rPr>
                        <a:t>Sundhed i øvrigt</a:t>
                      </a:r>
                      <a:endParaRPr lang="da-DK" sz="1600" b="1" dirty="0">
                        <a:effectLst/>
                        <a:latin typeface="arial"/>
                      </a:endParaRPr>
                    </a:p>
                  </a:txBody>
                  <a:tcPr marL="23113" marR="23113" marT="23112" marB="23112"/>
                </a:tc>
                <a:tc>
                  <a:txBody>
                    <a:bodyPr/>
                    <a:lstStyle/>
                    <a:p>
                      <a:pPr algn="ctr" fontAlgn="b"/>
                      <a:r>
                        <a:rPr lang="da-DK" sz="1600" b="1" i="0" u="none" strike="noStrike" dirty="0">
                          <a:solidFill>
                            <a:srgbClr val="000000"/>
                          </a:solidFill>
                          <a:effectLst/>
                          <a:latin typeface="Arial" panose="020B0604020202020204" pitchFamily="34" charset="0"/>
                        </a:rPr>
                        <a:t>10</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8</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8</a:t>
                      </a:r>
                    </a:p>
                  </a:txBody>
                  <a:tcPr marL="9525" marR="9525" marT="9525" marB="0" anchor="ctr"/>
                </a:tc>
                <a:extLst>
                  <a:ext uri="{0D108BD9-81ED-4DB2-BD59-A6C34878D82A}">
                    <a16:rowId xmlns:a16="http://schemas.microsoft.com/office/drawing/2014/main" val="10008"/>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Kropskapacitet</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a:t>
                      </a:r>
                    </a:p>
                  </a:txBody>
                  <a:tcPr marL="9525" marR="9525" marT="9525" marB="0" anchor="ctr"/>
                </a:tc>
                <a:extLst>
                  <a:ext uri="{0D108BD9-81ED-4DB2-BD59-A6C34878D82A}">
                    <a16:rowId xmlns:a16="http://schemas.microsoft.com/office/drawing/2014/main" val="10009"/>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Lemmer</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4</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4</a:t>
                      </a:r>
                    </a:p>
                  </a:txBody>
                  <a:tcPr marL="9525" marR="9525" marT="9525" marB="0" anchor="ctr"/>
                </a:tc>
                <a:extLst>
                  <a:ext uri="{0D108BD9-81ED-4DB2-BD59-A6C34878D82A}">
                    <a16:rowId xmlns:a16="http://schemas.microsoft.com/office/drawing/2014/main" val="10010"/>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Malkeorganer</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13</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18</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9</a:t>
                      </a:r>
                    </a:p>
                  </a:txBody>
                  <a:tcPr marL="9525" marR="9525" marT="9525" marB="0" anchor="ctr"/>
                </a:tc>
                <a:extLst>
                  <a:ext uri="{0D108BD9-81ED-4DB2-BD59-A6C34878D82A}">
                    <a16:rowId xmlns:a16="http://schemas.microsoft.com/office/drawing/2014/main" val="10011"/>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Malketid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8</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5</a:t>
                      </a:r>
                    </a:p>
                  </a:txBody>
                  <a:tcPr marL="9525" marR="9525" marT="9525" marB="0" anchor="ctr"/>
                </a:tc>
                <a:extLst>
                  <a:ext uri="{0D108BD9-81ED-4DB2-BD59-A6C34878D82A}">
                    <a16:rowId xmlns:a16="http://schemas.microsoft.com/office/drawing/2014/main" val="10012"/>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Temperament</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3</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2</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2</a:t>
                      </a:r>
                    </a:p>
                  </a:txBody>
                  <a:tcPr marL="9525" marR="9525" marT="9525" marB="0" anchor="ctr"/>
                </a:tc>
                <a:extLst>
                  <a:ext uri="{0D108BD9-81ED-4DB2-BD59-A6C34878D82A}">
                    <a16:rowId xmlns:a16="http://schemas.microsoft.com/office/drawing/2014/main" val="10013"/>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Holdbarhed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4</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5</a:t>
                      </a:r>
                    </a:p>
                  </a:txBody>
                  <a:tcPr marL="9525" marR="9525" marT="9525" marB="0" anchor="ctr"/>
                </a:tc>
                <a:extLst>
                  <a:ext uri="{0D108BD9-81ED-4DB2-BD59-A6C34878D82A}">
                    <a16:rowId xmlns:a16="http://schemas.microsoft.com/office/drawing/2014/main" val="10014"/>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Klovsundhed</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7</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5</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2</a:t>
                      </a:r>
                    </a:p>
                  </a:txBody>
                  <a:tcPr marL="9525" marR="9525" marT="9525" marB="0" anchor="ctr"/>
                </a:tc>
                <a:extLst>
                  <a:ext uri="{0D108BD9-81ED-4DB2-BD59-A6C34878D82A}">
                    <a16:rowId xmlns:a16="http://schemas.microsoft.com/office/drawing/2014/main" val="10015"/>
                  </a:ext>
                </a:extLst>
              </a:tr>
              <a:tr h="274836">
                <a:tc>
                  <a:txBody>
                    <a:bodyPr/>
                    <a:lstStyle/>
                    <a:p>
                      <a:r>
                        <a:rPr lang="da-DK" sz="1600" b="1" dirty="0">
                          <a:effectLst/>
                          <a:latin typeface="arial"/>
                        </a:rPr>
                        <a:t>Ungdyroverlevelse</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10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13</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6</a:t>
                      </a:r>
                    </a:p>
                  </a:txBody>
                  <a:tcPr marL="9525" marR="9525" marT="9525" marB="0" anchor="ctr"/>
                </a:tc>
                <a:extLst>
                  <a:ext uri="{0D108BD9-81ED-4DB2-BD59-A6C34878D82A}">
                    <a16:rowId xmlns:a16="http://schemas.microsoft.com/office/drawing/2014/main" val="153773739"/>
                  </a:ext>
                </a:extLst>
              </a:tr>
              <a:tr h="274836">
                <a:tc>
                  <a:txBody>
                    <a:bodyPr/>
                    <a:lstStyle/>
                    <a:p>
                      <a:r>
                        <a:rPr lang="da-DK" sz="1600" b="1" dirty="0">
                          <a:effectLst/>
                          <a:latin typeface="arial"/>
                        </a:rPr>
                        <a:t>Sparet foder </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9</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11</a:t>
                      </a:r>
                    </a:p>
                  </a:txBody>
                  <a:tcPr marL="9525" marR="9525" marT="9525" marB="0" anchor="ctr"/>
                </a:tc>
                <a:extLst>
                  <a:ext uri="{0D108BD9-81ED-4DB2-BD59-A6C34878D82A}">
                    <a16:rowId xmlns:a16="http://schemas.microsoft.com/office/drawing/2014/main" val="74701839"/>
                  </a:ext>
                </a:extLst>
              </a:tr>
            </a:tbl>
          </a:graphicData>
        </a:graphic>
      </p:graphicFrame>
    </p:spTree>
    <p:extLst>
      <p:ext uri="{BB962C8B-B14F-4D97-AF65-F5344CB8AC3E}">
        <p14:creationId xmlns:p14="http://schemas.microsoft.com/office/powerpoint/2010/main" val="3778822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A5E67-B8AF-4A7C-9AED-442AD8E3332D}"/>
              </a:ext>
            </a:extLst>
          </p:cNvPr>
          <p:cNvSpPr>
            <a:spLocks noGrp="1"/>
          </p:cNvSpPr>
          <p:nvPr>
            <p:ph type="title"/>
          </p:nvPr>
        </p:nvSpPr>
        <p:spPr/>
        <p:txBody>
          <a:bodyPr/>
          <a:lstStyle/>
          <a:p>
            <a:r>
              <a:rPr lang="da-DK" sz="3200" dirty="0"/>
              <a:t>Vægtfaktorer til beregning af NTM – for tyre</a:t>
            </a:r>
          </a:p>
        </p:txBody>
      </p:sp>
      <p:sp>
        <p:nvSpPr>
          <p:cNvPr id="4" name="Pladsholder til tekst 3">
            <a:extLst>
              <a:ext uri="{FF2B5EF4-FFF2-40B4-BE49-F238E27FC236}">
                <a16:creationId xmlns:a16="http://schemas.microsoft.com/office/drawing/2014/main" id="{A4FF43B6-0FCE-4299-A662-632B5647516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318D178E-7B0C-488E-9329-EF9F4101F246}"/>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9" name="Tabel 8">
            <a:extLst>
              <a:ext uri="{FF2B5EF4-FFF2-40B4-BE49-F238E27FC236}">
                <a16:creationId xmlns:a16="http://schemas.microsoft.com/office/drawing/2014/main" id="{7C319099-89BD-4A54-95BF-5799DFD6AA35}"/>
              </a:ext>
            </a:extLst>
          </p:cNvPr>
          <p:cNvGraphicFramePr>
            <a:graphicFrameLocks noGrp="1"/>
          </p:cNvGraphicFramePr>
          <p:nvPr>
            <p:extLst>
              <p:ext uri="{D42A27DB-BD31-4B8C-83A1-F6EECF244321}">
                <p14:modId xmlns:p14="http://schemas.microsoft.com/office/powerpoint/2010/main" val="2501225260"/>
              </p:ext>
            </p:extLst>
          </p:nvPr>
        </p:nvGraphicFramePr>
        <p:xfrm>
          <a:off x="2832635" y="1147060"/>
          <a:ext cx="5792976" cy="4992048"/>
        </p:xfrm>
        <a:graphic>
          <a:graphicData uri="http://schemas.openxmlformats.org/drawingml/2006/table">
            <a:tbl>
              <a:tblPr>
                <a:tableStyleId>{69CF1AB2-1976-4502-BF36-3FF5EA218861}</a:tableStyleId>
              </a:tblPr>
              <a:tblGrid>
                <a:gridCol w="2154426">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1212850">
                  <a:extLst>
                    <a:ext uri="{9D8B030D-6E8A-4147-A177-3AD203B41FA5}">
                      <a16:colId xmlns:a16="http://schemas.microsoft.com/office/drawing/2014/main" val="20002"/>
                    </a:ext>
                  </a:extLst>
                </a:gridCol>
                <a:gridCol w="1212850">
                  <a:extLst>
                    <a:ext uri="{9D8B030D-6E8A-4147-A177-3AD203B41FA5}">
                      <a16:colId xmlns:a16="http://schemas.microsoft.com/office/drawing/2014/main" val="20003"/>
                    </a:ext>
                  </a:extLst>
                </a:gridCol>
              </a:tblGrid>
              <a:tr h="274836">
                <a:tc>
                  <a:txBody>
                    <a:bodyPr/>
                    <a:lstStyle/>
                    <a:p>
                      <a:r>
                        <a:rPr lang="da-DK" sz="2000" b="1" dirty="0">
                          <a:solidFill>
                            <a:schemeClr val="bg1"/>
                          </a:solidFill>
                          <a:effectLst/>
                        </a:rPr>
                        <a:t>Egenskab</a:t>
                      </a:r>
                    </a:p>
                  </a:txBody>
                  <a:tcPr marL="23113" marR="23113" marT="23112" marB="23112">
                    <a:solidFill>
                      <a:srgbClr val="076471"/>
                    </a:solidFill>
                  </a:tcPr>
                </a:tc>
                <a:tc>
                  <a:txBody>
                    <a:bodyPr/>
                    <a:lstStyle/>
                    <a:p>
                      <a:pPr algn="ctr"/>
                      <a:r>
                        <a:rPr lang="da-DK" sz="2000" b="1" dirty="0">
                          <a:solidFill>
                            <a:schemeClr val="bg1"/>
                          </a:solidFill>
                          <a:effectLst/>
                        </a:rPr>
                        <a:t>HOL</a:t>
                      </a:r>
                    </a:p>
                  </a:txBody>
                  <a:tcPr marL="23113" marR="23113" marT="23112" marB="23112">
                    <a:solidFill>
                      <a:srgbClr val="076471"/>
                    </a:solidFill>
                  </a:tcPr>
                </a:tc>
                <a:tc>
                  <a:txBody>
                    <a:bodyPr/>
                    <a:lstStyle/>
                    <a:p>
                      <a:pPr algn="ctr"/>
                      <a:r>
                        <a:rPr lang="da-DK" sz="2000" b="1" dirty="0">
                          <a:solidFill>
                            <a:schemeClr val="bg1"/>
                          </a:solidFill>
                          <a:effectLst/>
                        </a:rPr>
                        <a:t>RDC</a:t>
                      </a:r>
                    </a:p>
                  </a:txBody>
                  <a:tcPr marL="23113" marR="23113" marT="23112" marB="23112">
                    <a:solidFill>
                      <a:srgbClr val="076471"/>
                    </a:solidFill>
                  </a:tcPr>
                </a:tc>
                <a:tc>
                  <a:txBody>
                    <a:bodyPr/>
                    <a:lstStyle/>
                    <a:p>
                      <a:pPr algn="ctr"/>
                      <a:r>
                        <a:rPr lang="da-DK" sz="2000" b="1" dirty="0">
                          <a:solidFill>
                            <a:schemeClr val="bg1"/>
                          </a:solidFill>
                          <a:effectLst/>
                        </a:rPr>
                        <a:t>Jersey</a:t>
                      </a:r>
                    </a:p>
                  </a:txBody>
                  <a:tcPr marL="23113" marR="23113" marT="23112" marB="23112">
                    <a:solidFill>
                      <a:srgbClr val="076471"/>
                    </a:solidFill>
                  </a:tcPr>
                </a:tc>
                <a:extLst>
                  <a:ext uri="{0D108BD9-81ED-4DB2-BD59-A6C34878D82A}">
                    <a16:rowId xmlns:a16="http://schemas.microsoft.com/office/drawing/2014/main" val="10000"/>
                  </a:ext>
                </a:extLst>
              </a:tr>
              <a:tr h="274836">
                <a:tc>
                  <a:txBody>
                    <a:bodyPr/>
                    <a:lstStyle/>
                    <a:p>
                      <a:r>
                        <a:rPr lang="da-DK" sz="1600" b="1" dirty="0">
                          <a:effectLst/>
                        </a:rPr>
                        <a:t>Y-indeks</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0.90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1.02</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0.83</a:t>
                      </a:r>
                    </a:p>
                  </a:txBody>
                  <a:tcPr marL="9525" marR="9525" marT="9525" marB="0" anchor="ctr"/>
                </a:tc>
                <a:extLst>
                  <a:ext uri="{0D108BD9-81ED-4DB2-BD59-A6C34878D82A}">
                    <a16:rowId xmlns:a16="http://schemas.microsoft.com/office/drawing/2014/main" val="10002"/>
                  </a:ext>
                </a:extLst>
              </a:tr>
              <a:tr h="274836">
                <a:tc>
                  <a:txBody>
                    <a:bodyPr/>
                    <a:lstStyle/>
                    <a:p>
                      <a:r>
                        <a:rPr lang="da-DK" sz="1600" b="1">
                          <a:effectLst/>
                        </a:rPr>
                        <a:t>Vækst</a:t>
                      </a:r>
                      <a:endParaRPr lang="da-DK" sz="1600" b="1">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0.08</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0.00</a:t>
                      </a:r>
                    </a:p>
                  </a:txBody>
                  <a:tcPr marL="9525" marR="9525" marT="9525" marB="0" anchor="ctr"/>
                </a:tc>
                <a:extLst>
                  <a:ext uri="{0D108BD9-81ED-4DB2-BD59-A6C34878D82A}">
                    <a16:rowId xmlns:a16="http://schemas.microsoft.com/office/drawing/2014/main" val="10003"/>
                  </a:ext>
                </a:extLst>
              </a:tr>
              <a:tr h="274836">
                <a:tc>
                  <a:txBody>
                    <a:bodyPr/>
                    <a:lstStyle/>
                    <a:p>
                      <a:r>
                        <a:rPr lang="da-DK" sz="1600" b="1" dirty="0">
                          <a:effectLst/>
                        </a:rPr>
                        <a:t>Hunligfrugtbarhed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0.36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0.36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0.26</a:t>
                      </a:r>
                    </a:p>
                  </a:txBody>
                  <a:tcPr marL="9525" marR="9525" marT="9525" marB="0" anchor="ctr"/>
                </a:tc>
                <a:extLst>
                  <a:ext uri="{0D108BD9-81ED-4DB2-BD59-A6C34878D82A}">
                    <a16:rowId xmlns:a16="http://schemas.microsoft.com/office/drawing/2014/main" val="10004"/>
                  </a:ext>
                </a:extLst>
              </a:tr>
              <a:tr h="274387">
                <a:tc>
                  <a:txBody>
                    <a:bodyPr/>
                    <a:lstStyle/>
                    <a:p>
                      <a:r>
                        <a:rPr lang="da-DK" sz="1600" b="1">
                          <a:effectLst/>
                        </a:rPr>
                        <a:t>Fødselsindeks</a:t>
                      </a:r>
                      <a:endParaRPr lang="da-DK" sz="1600" b="1">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0.14</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0.11</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0.04</a:t>
                      </a:r>
                    </a:p>
                  </a:txBody>
                  <a:tcPr marL="9525" marR="9525" marT="9525" marB="0" anchor="ctr"/>
                </a:tc>
                <a:extLst>
                  <a:ext uri="{0D108BD9-81ED-4DB2-BD59-A6C34878D82A}">
                    <a16:rowId xmlns:a16="http://schemas.microsoft.com/office/drawing/2014/main" val="10005"/>
                  </a:ext>
                </a:extLst>
              </a:tr>
              <a:tr h="274836">
                <a:tc>
                  <a:txBody>
                    <a:bodyPr/>
                    <a:lstStyle/>
                    <a:p>
                      <a:r>
                        <a:rPr lang="da-DK" sz="1600" b="1" dirty="0">
                          <a:effectLst/>
                        </a:rPr>
                        <a:t>Kælvningsevne</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0.14</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0.07</a:t>
                      </a:r>
                    </a:p>
                  </a:txBody>
                  <a:tcPr marL="9525" marR="9525" marT="9525" marB="0" anchor="ctr"/>
                </a:tc>
                <a:extLst>
                  <a:ext uri="{0D108BD9-81ED-4DB2-BD59-A6C34878D82A}">
                    <a16:rowId xmlns:a16="http://schemas.microsoft.com/office/drawing/2014/main" val="10006"/>
                  </a:ext>
                </a:extLst>
              </a:tr>
              <a:tr h="274836">
                <a:tc>
                  <a:txBody>
                    <a:bodyPr/>
                    <a:lstStyle/>
                    <a:p>
                      <a:r>
                        <a:rPr lang="da-DK" sz="1600" b="1" dirty="0">
                          <a:effectLst/>
                        </a:rPr>
                        <a:t>Yversundhed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0.30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0.26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0.44</a:t>
                      </a:r>
                    </a:p>
                  </a:txBody>
                  <a:tcPr marL="9525" marR="9525" marT="9525" marB="0" anchor="ctr"/>
                </a:tc>
                <a:extLst>
                  <a:ext uri="{0D108BD9-81ED-4DB2-BD59-A6C34878D82A}">
                    <a16:rowId xmlns:a16="http://schemas.microsoft.com/office/drawing/2014/main" val="10007"/>
                  </a:ext>
                </a:extLst>
              </a:tr>
              <a:tr h="274836">
                <a:tc>
                  <a:txBody>
                    <a:bodyPr/>
                    <a:lstStyle/>
                    <a:p>
                      <a:r>
                        <a:rPr lang="da-DK" sz="1600" b="1" dirty="0">
                          <a:effectLst/>
                        </a:rPr>
                        <a:t>Sundhed i øvrigt</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0.14</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0.11</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0.14</a:t>
                      </a:r>
                    </a:p>
                  </a:txBody>
                  <a:tcPr marL="9525" marR="9525" marT="9525" marB="0" anchor="ctr"/>
                </a:tc>
                <a:extLst>
                  <a:ext uri="{0D108BD9-81ED-4DB2-BD59-A6C34878D82A}">
                    <a16:rowId xmlns:a16="http://schemas.microsoft.com/office/drawing/2014/main" val="10008"/>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Kropskapacitet</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0.00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0.00</a:t>
                      </a:r>
                    </a:p>
                  </a:txBody>
                  <a:tcPr marL="9525" marR="9525" marT="9525" marB="0" anchor="ctr"/>
                </a:tc>
                <a:extLst>
                  <a:ext uri="{0D108BD9-81ED-4DB2-BD59-A6C34878D82A}">
                    <a16:rowId xmlns:a16="http://schemas.microsoft.com/office/drawing/2014/main" val="10009"/>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Lemmer</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0.05</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0.07</a:t>
                      </a:r>
                    </a:p>
                  </a:txBody>
                  <a:tcPr marL="9525" marR="9525" marT="9525" marB="0" anchor="ctr"/>
                </a:tc>
                <a:extLst>
                  <a:ext uri="{0D108BD9-81ED-4DB2-BD59-A6C34878D82A}">
                    <a16:rowId xmlns:a16="http://schemas.microsoft.com/office/drawing/2014/main" val="10010"/>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Malkeorganer</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0.18</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0.26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0.15</a:t>
                      </a:r>
                    </a:p>
                  </a:txBody>
                  <a:tcPr marL="9525" marR="9525" marT="9525" marB="0" anchor="ctr"/>
                </a:tc>
                <a:extLst>
                  <a:ext uri="{0D108BD9-81ED-4DB2-BD59-A6C34878D82A}">
                    <a16:rowId xmlns:a16="http://schemas.microsoft.com/office/drawing/2014/main" val="10011"/>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Malketid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0.09</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0.11</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0.09</a:t>
                      </a:r>
                    </a:p>
                  </a:txBody>
                  <a:tcPr marL="9525" marR="9525" marT="9525" marB="0" anchor="ctr"/>
                </a:tc>
                <a:extLst>
                  <a:ext uri="{0D108BD9-81ED-4DB2-BD59-A6C34878D82A}">
                    <a16:rowId xmlns:a16="http://schemas.microsoft.com/office/drawing/2014/main" val="10012"/>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Temperament</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0.04</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0.03</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0.03</a:t>
                      </a:r>
                    </a:p>
                  </a:txBody>
                  <a:tcPr marL="9525" marR="9525" marT="9525" marB="0" anchor="ctr"/>
                </a:tc>
                <a:extLst>
                  <a:ext uri="{0D108BD9-81ED-4DB2-BD59-A6C34878D82A}">
                    <a16:rowId xmlns:a16="http://schemas.microsoft.com/office/drawing/2014/main" val="10013"/>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Holdbarhed</a:t>
                      </a:r>
                      <a:endParaRPr lang="da-DK" sz="1600" b="1" dirty="0">
                        <a:effectLst/>
                        <a:latin typeface="arial"/>
                      </a:endParaRP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0.06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0.06</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0.09</a:t>
                      </a:r>
                    </a:p>
                  </a:txBody>
                  <a:tcPr marL="9525" marR="9525" marT="9525" marB="0" anchor="ctr"/>
                </a:tc>
                <a:extLst>
                  <a:ext uri="{0D108BD9-81ED-4DB2-BD59-A6C34878D82A}">
                    <a16:rowId xmlns:a16="http://schemas.microsoft.com/office/drawing/2014/main" val="10014"/>
                  </a:ext>
                </a:extLst>
              </a:tr>
              <a:tr h="2748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dirty="0">
                          <a:effectLst/>
                        </a:rPr>
                        <a:t>Klovsundhed</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0.10</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0.07</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0.04</a:t>
                      </a:r>
                    </a:p>
                  </a:txBody>
                  <a:tcPr marL="9525" marR="9525" marT="9525" marB="0" anchor="ctr"/>
                </a:tc>
                <a:extLst>
                  <a:ext uri="{0D108BD9-81ED-4DB2-BD59-A6C34878D82A}">
                    <a16:rowId xmlns:a16="http://schemas.microsoft.com/office/drawing/2014/main" val="10015"/>
                  </a:ext>
                </a:extLst>
              </a:tr>
              <a:tr h="274836">
                <a:tc>
                  <a:txBody>
                    <a:bodyPr/>
                    <a:lstStyle/>
                    <a:p>
                      <a:r>
                        <a:rPr lang="da-DK" sz="1600" b="1" dirty="0">
                          <a:effectLst/>
                          <a:latin typeface="arial"/>
                        </a:rPr>
                        <a:t>Ungdyroverlevelse</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0.13</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0.19</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0.10</a:t>
                      </a:r>
                    </a:p>
                  </a:txBody>
                  <a:tcPr marL="9525" marR="9525" marT="9525" marB="0" anchor="ctr"/>
                </a:tc>
                <a:extLst>
                  <a:ext uri="{0D108BD9-81ED-4DB2-BD59-A6C34878D82A}">
                    <a16:rowId xmlns:a16="http://schemas.microsoft.com/office/drawing/2014/main" val="153773739"/>
                  </a:ext>
                </a:extLst>
              </a:tr>
              <a:tr h="274836">
                <a:tc>
                  <a:txBody>
                    <a:bodyPr/>
                    <a:lstStyle/>
                    <a:p>
                      <a:r>
                        <a:rPr lang="da-DK" sz="1600" b="1" dirty="0">
                          <a:effectLst/>
                          <a:latin typeface="arial"/>
                        </a:rPr>
                        <a:t>Sparet foder </a:t>
                      </a:r>
                    </a:p>
                  </a:txBody>
                  <a:tcPr marL="23113" marR="23113" marT="23112" marB="23112"/>
                </a:tc>
                <a:tc>
                  <a:txBody>
                    <a:bodyPr/>
                    <a:lstStyle/>
                    <a:p>
                      <a:pPr algn="ctr" fontAlgn="b"/>
                      <a:r>
                        <a:rPr lang="da-DK" sz="1600" b="1" i="0" u="none" strike="noStrike">
                          <a:solidFill>
                            <a:srgbClr val="000000"/>
                          </a:solidFill>
                          <a:effectLst/>
                          <a:latin typeface="Arial" panose="020B0604020202020204" pitchFamily="34" charset="0"/>
                        </a:rPr>
                        <a:t>0.08</a:t>
                      </a:r>
                    </a:p>
                  </a:txBody>
                  <a:tcPr marL="9525" marR="9525" marT="9525" marB="0" anchor="ctr"/>
                </a:tc>
                <a:tc>
                  <a:txBody>
                    <a:bodyPr/>
                    <a:lstStyle/>
                    <a:p>
                      <a:pPr algn="ctr" fontAlgn="b"/>
                      <a:r>
                        <a:rPr lang="da-DK" sz="1600" b="1" i="0" u="none" strike="noStrike">
                          <a:solidFill>
                            <a:srgbClr val="000000"/>
                          </a:solidFill>
                          <a:effectLst/>
                          <a:latin typeface="Arial" panose="020B0604020202020204" pitchFamily="34" charset="0"/>
                        </a:rPr>
                        <a:t>0.13</a:t>
                      </a:r>
                    </a:p>
                  </a:txBody>
                  <a:tcPr marL="9525" marR="9525" marT="9525" marB="0" anchor="ctr"/>
                </a:tc>
                <a:tc>
                  <a:txBody>
                    <a:bodyPr/>
                    <a:lstStyle/>
                    <a:p>
                      <a:pPr algn="ctr" fontAlgn="b"/>
                      <a:r>
                        <a:rPr lang="da-DK" sz="1600" b="1" i="0" u="none" strike="noStrike" dirty="0">
                          <a:solidFill>
                            <a:srgbClr val="000000"/>
                          </a:solidFill>
                          <a:effectLst/>
                          <a:latin typeface="Arial" panose="020B0604020202020204" pitchFamily="34" charset="0"/>
                        </a:rPr>
                        <a:t>0.18</a:t>
                      </a:r>
                    </a:p>
                  </a:txBody>
                  <a:tcPr marL="9525" marR="9525" marT="9525" marB="0" anchor="ctr"/>
                </a:tc>
                <a:extLst>
                  <a:ext uri="{0D108BD9-81ED-4DB2-BD59-A6C34878D82A}">
                    <a16:rowId xmlns:a16="http://schemas.microsoft.com/office/drawing/2014/main" val="74701839"/>
                  </a:ext>
                </a:extLst>
              </a:tr>
            </a:tbl>
          </a:graphicData>
        </a:graphic>
      </p:graphicFrame>
    </p:spTree>
    <p:extLst>
      <p:ext uri="{BB962C8B-B14F-4D97-AF65-F5344CB8AC3E}">
        <p14:creationId xmlns:p14="http://schemas.microsoft.com/office/powerpoint/2010/main" val="329590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5127F-2EFD-4C2F-9E24-A047E523BB0A}"/>
              </a:ext>
            </a:extLst>
          </p:cNvPr>
          <p:cNvSpPr>
            <a:spLocks noGrp="1"/>
          </p:cNvSpPr>
          <p:nvPr>
            <p:ph type="title"/>
          </p:nvPr>
        </p:nvSpPr>
        <p:spPr/>
        <p:txBody>
          <a:bodyPr/>
          <a:lstStyle/>
          <a:p>
            <a:r>
              <a:rPr lang="da-DK" sz="3200" dirty="0"/>
              <a:t>Hvad påvirker dit valg af insemineringstyre?</a:t>
            </a:r>
          </a:p>
        </p:txBody>
      </p:sp>
      <p:sp>
        <p:nvSpPr>
          <p:cNvPr id="4" name="Pladsholder til tekst 3">
            <a:extLst>
              <a:ext uri="{FF2B5EF4-FFF2-40B4-BE49-F238E27FC236}">
                <a16:creationId xmlns:a16="http://schemas.microsoft.com/office/drawing/2014/main" id="{50DBDAAB-4BC8-4B0F-86E8-DE721BBD5429}"/>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B1CB466B-7A3E-4941-82A2-E4BB65E7A238}"/>
              </a:ext>
            </a:extLst>
          </p:cNvPr>
          <p:cNvSpPr>
            <a:spLocks noGrp="1"/>
          </p:cNvSpPr>
          <p:nvPr>
            <p:ph type="body" sz="quarter" idx="4294967295"/>
          </p:nvPr>
        </p:nvSpPr>
        <p:spPr>
          <a:xfrm>
            <a:off x="0" y="5706000"/>
            <a:ext cx="216000" cy="1152000"/>
          </a:xfrm>
        </p:spPr>
        <p:txBody>
          <a:bodyPr/>
          <a:lstStyle/>
          <a:p>
            <a:endParaRPr lang="da-DK"/>
          </a:p>
        </p:txBody>
      </p:sp>
      <p:sp>
        <p:nvSpPr>
          <p:cNvPr id="9" name="Pladsholder til indhold 5">
            <a:extLst>
              <a:ext uri="{FF2B5EF4-FFF2-40B4-BE49-F238E27FC236}">
                <a16:creationId xmlns:a16="http://schemas.microsoft.com/office/drawing/2014/main" id="{677762E6-75CE-4D1B-BE58-81E9F70689E4}"/>
              </a:ext>
            </a:extLst>
          </p:cNvPr>
          <p:cNvSpPr>
            <a:spLocks noGrp="1"/>
          </p:cNvSpPr>
          <p:nvPr>
            <p:ph sz="quarter" idx="4294967295"/>
          </p:nvPr>
        </p:nvSpPr>
        <p:spPr>
          <a:xfrm>
            <a:off x="529792" y="1266234"/>
            <a:ext cx="8158968" cy="5432925"/>
          </a:xfrm>
          <a:prstGeom prst="rect">
            <a:avLst/>
          </a:prstGeom>
          <a:solidFill>
            <a:schemeClr val="bg1"/>
          </a:solidFill>
          <a:ln/>
        </p:spPr>
        <p:txBody>
          <a:bodyPr/>
          <a:lstStyle/>
          <a:p>
            <a:pPr marL="431800" indent="-431800"/>
            <a:r>
              <a:rPr altLang="da-DK" sz="2400" dirty="0">
                <a:latin typeface="Arial" charset="0"/>
                <a:cs typeface="Arial" charset="0"/>
              </a:rPr>
              <a:t>NTM</a:t>
            </a:r>
          </a:p>
          <a:p>
            <a:pPr marL="431800" indent="-431800"/>
            <a:r>
              <a:rPr lang="da-DK" altLang="da-DK" sz="2400" dirty="0">
                <a:latin typeface="Arial" charset="0"/>
                <a:cs typeface="Arial" charset="0"/>
              </a:rPr>
              <a:t>Pris</a:t>
            </a:r>
          </a:p>
          <a:p>
            <a:pPr marL="431800" indent="-431800"/>
            <a:r>
              <a:rPr lang="da-DK" altLang="da-DK" sz="2400" dirty="0">
                <a:latin typeface="Arial" charset="0"/>
                <a:cs typeface="Arial" charset="0"/>
              </a:rPr>
              <a:t>Udenlandske indekser</a:t>
            </a:r>
          </a:p>
          <a:p>
            <a:pPr marL="431800" indent="-431800"/>
            <a:r>
              <a:rPr lang="da-DK" altLang="da-DK" sz="2400" dirty="0" err="1">
                <a:latin typeface="Arial" charset="0"/>
                <a:cs typeface="Arial" charset="0"/>
              </a:rPr>
              <a:t>Døtrebilleder</a:t>
            </a:r>
            <a:endParaRPr lang="da-DK" altLang="da-DK" sz="2400" dirty="0">
              <a:latin typeface="Arial" charset="0"/>
              <a:cs typeface="Arial" charset="0"/>
            </a:endParaRPr>
          </a:p>
          <a:p>
            <a:pPr marL="431800" indent="-431800"/>
            <a:r>
              <a:rPr lang="da-DK" altLang="da-DK" sz="2400" dirty="0">
                <a:latin typeface="Arial" charset="0"/>
                <a:cs typeface="Arial" charset="0"/>
              </a:rPr>
              <a:t>Rådgivning</a:t>
            </a:r>
          </a:p>
          <a:p>
            <a:pPr marL="431800" indent="-431800"/>
            <a:r>
              <a:rPr lang="da-DK" altLang="da-DK" sz="2400" dirty="0">
                <a:latin typeface="Arial" charset="0"/>
                <a:cs typeface="Arial" charset="0"/>
              </a:rPr>
              <a:t>Enkelte</a:t>
            </a:r>
            <a:r>
              <a:rPr altLang="da-DK" sz="2400" dirty="0">
                <a:latin typeface="Arial" charset="0"/>
                <a:cs typeface="Arial" charset="0"/>
              </a:rPr>
              <a:t> </a:t>
            </a:r>
            <a:r>
              <a:rPr altLang="da-DK" sz="2400" dirty="0" err="1">
                <a:latin typeface="Arial" charset="0"/>
                <a:cs typeface="Arial" charset="0"/>
              </a:rPr>
              <a:t>egenskaber</a:t>
            </a:r>
            <a:endParaRPr lang="da-DK" altLang="da-DK" sz="2400" dirty="0">
              <a:latin typeface="Arial" charset="0"/>
              <a:cs typeface="Arial" charset="0"/>
            </a:endParaRPr>
          </a:p>
          <a:p>
            <a:pPr marL="431800" indent="-431800"/>
            <a:r>
              <a:rPr lang="da-DK" altLang="da-DK" sz="2400" dirty="0">
                <a:latin typeface="Arial" charset="0"/>
                <a:cs typeface="Arial" charset="0"/>
              </a:rPr>
              <a:t>Kønssorteret</a:t>
            </a:r>
            <a:r>
              <a:rPr lang="en-US" altLang="da-DK" sz="2400" dirty="0">
                <a:latin typeface="Arial" charset="0"/>
                <a:cs typeface="Arial" charset="0"/>
              </a:rPr>
              <a:t> </a:t>
            </a:r>
            <a:r>
              <a:rPr lang="en-US" altLang="da-DK" sz="2400" dirty="0" err="1">
                <a:latin typeface="Arial" charset="0"/>
                <a:cs typeface="Arial" charset="0"/>
              </a:rPr>
              <a:t>sæd</a:t>
            </a:r>
            <a:r>
              <a:rPr lang="en-US" altLang="da-DK" sz="2400" dirty="0">
                <a:latin typeface="Arial" charset="0"/>
                <a:cs typeface="Arial" charset="0"/>
              </a:rPr>
              <a:t> </a:t>
            </a:r>
            <a:endParaRPr altLang="da-DK" sz="2400" dirty="0">
              <a:latin typeface="Arial" charset="0"/>
              <a:cs typeface="Arial" charset="0"/>
            </a:endParaRPr>
          </a:p>
          <a:p>
            <a:pPr marL="431800" indent="-431800"/>
            <a:r>
              <a:rPr lang="da-DK" altLang="da-DK" sz="2400" dirty="0">
                <a:latin typeface="Arial" charset="0"/>
                <a:cs typeface="Arial" charset="0"/>
              </a:rPr>
              <a:t>Personlige</a:t>
            </a:r>
            <a:r>
              <a:rPr altLang="da-DK" sz="2400" dirty="0">
                <a:latin typeface="Arial" charset="0"/>
                <a:cs typeface="Arial" charset="0"/>
              </a:rPr>
              <a:t> </a:t>
            </a:r>
            <a:r>
              <a:rPr lang="da-DK" altLang="da-DK" sz="2400" dirty="0">
                <a:latin typeface="Arial" charset="0"/>
                <a:cs typeface="Arial" charset="0"/>
              </a:rPr>
              <a:t>relationer</a:t>
            </a:r>
          </a:p>
          <a:p>
            <a:pPr marL="431800" indent="-431800"/>
            <a:r>
              <a:rPr lang="da-DK" altLang="da-DK" sz="2400" dirty="0" err="1">
                <a:latin typeface="Arial" charset="0"/>
                <a:cs typeface="Arial" charset="0"/>
              </a:rPr>
              <a:t>Genomiske</a:t>
            </a:r>
            <a:r>
              <a:rPr lang="en-US" altLang="da-DK" sz="2400" dirty="0">
                <a:latin typeface="Arial" charset="0"/>
                <a:cs typeface="Arial" charset="0"/>
              </a:rPr>
              <a:t> </a:t>
            </a:r>
            <a:r>
              <a:rPr lang="da-DK" altLang="da-DK" sz="2400" dirty="0">
                <a:latin typeface="Arial" charset="0"/>
                <a:cs typeface="Arial" charset="0"/>
              </a:rPr>
              <a:t>avlsværdier</a:t>
            </a:r>
            <a:r>
              <a:rPr lang="en-US" altLang="da-DK" sz="2400" dirty="0">
                <a:latin typeface="Arial" charset="0"/>
                <a:cs typeface="Arial" charset="0"/>
              </a:rPr>
              <a:t> </a:t>
            </a:r>
            <a:endParaRPr altLang="da-DK" dirty="0">
              <a:latin typeface="Arial" charset="0"/>
              <a:cs typeface="Arial" charset="0"/>
            </a:endParaRPr>
          </a:p>
        </p:txBody>
      </p:sp>
      <p:pic>
        <p:nvPicPr>
          <p:cNvPr id="10" name="Picture 2">
            <a:extLst>
              <a:ext uri="{FF2B5EF4-FFF2-40B4-BE49-F238E27FC236}">
                <a16:creationId xmlns:a16="http://schemas.microsoft.com/office/drawing/2014/main" id="{74D7BCC1-7C2C-4D89-BD16-DDBBEB3FACA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78570" y="1246375"/>
            <a:ext cx="3705750" cy="26159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Billede 10">
            <a:extLst>
              <a:ext uri="{FF2B5EF4-FFF2-40B4-BE49-F238E27FC236}">
                <a16:creationId xmlns:a16="http://schemas.microsoft.com/office/drawing/2014/main" id="{09209630-D020-4396-8E10-D44DA30245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78570" y="4024072"/>
            <a:ext cx="3705750" cy="2675088"/>
          </a:xfrm>
          <a:prstGeom prst="rect">
            <a:avLst/>
          </a:prstGeom>
          <a:ln>
            <a:noFill/>
          </a:ln>
          <a:effectLst>
            <a:softEdge rad="112500"/>
          </a:effectLst>
        </p:spPr>
      </p:pic>
      <p:sp>
        <p:nvSpPr>
          <p:cNvPr id="12" name="Tekstboks 7">
            <a:extLst>
              <a:ext uri="{FF2B5EF4-FFF2-40B4-BE49-F238E27FC236}">
                <a16:creationId xmlns:a16="http://schemas.microsoft.com/office/drawing/2014/main" id="{E32A5283-F44D-4430-ADE4-6B34EC6E7D94}"/>
              </a:ext>
            </a:extLst>
          </p:cNvPr>
          <p:cNvSpPr txBox="1">
            <a:spLocks noChangeArrowheads="1"/>
          </p:cNvSpPr>
          <p:nvPr/>
        </p:nvSpPr>
        <p:spPr bwMode="auto">
          <a:xfrm>
            <a:off x="9084320" y="1321933"/>
            <a:ext cx="180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2800">
                <a:solidFill>
                  <a:srgbClr val="2F2F2F"/>
                </a:solidFill>
                <a:latin typeface="Arial" charset="0"/>
                <a:cs typeface="Arial" charset="0"/>
              </a:defRPr>
            </a:lvl1pPr>
            <a:lvl2pPr marL="742950" indent="-285750" eaLnBrk="0" hangingPunct="0">
              <a:spcBef>
                <a:spcPct val="20000"/>
              </a:spcBef>
              <a:buBlip>
                <a:blip r:embed="rId4"/>
              </a:buBlip>
              <a:defRPr sz="2400">
                <a:solidFill>
                  <a:srgbClr val="2F2F2F"/>
                </a:solidFill>
                <a:latin typeface="Arial" charset="0"/>
                <a:cs typeface="Arial" charset="0"/>
              </a:defRPr>
            </a:lvl2pPr>
            <a:lvl3pPr marL="1143000" indent="-228600" eaLnBrk="0" hangingPunct="0">
              <a:spcBef>
                <a:spcPct val="20000"/>
              </a:spcBef>
              <a:buBlip>
                <a:blip r:embed="rId4"/>
              </a:buBlip>
              <a:defRPr sz="2400">
                <a:solidFill>
                  <a:srgbClr val="2F2F2F"/>
                </a:solidFill>
                <a:latin typeface="Arial" charset="0"/>
                <a:cs typeface="Arial" charset="0"/>
              </a:defRPr>
            </a:lvl3pPr>
            <a:lvl4pPr marL="1600200" indent="-228600" eaLnBrk="0" hangingPunct="0">
              <a:spcBef>
                <a:spcPct val="20000"/>
              </a:spcBef>
              <a:buBlip>
                <a:blip r:embed="rId4"/>
              </a:buBlip>
              <a:defRPr sz="2400">
                <a:solidFill>
                  <a:srgbClr val="2F2F2F"/>
                </a:solidFill>
                <a:latin typeface="Arial" charset="0"/>
                <a:cs typeface="Arial" charset="0"/>
              </a:defRPr>
            </a:lvl4pPr>
            <a:lvl5pPr marL="2057400" indent="-228600" eaLnBrk="0" hangingPunct="0">
              <a:spcBef>
                <a:spcPct val="20000"/>
              </a:spcBef>
              <a:buBlip>
                <a:blip r:embed="rId4"/>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9pPr>
          </a:lstStyle>
          <a:p>
            <a:pPr eaLnBrk="1" hangingPunct="1">
              <a:spcBef>
                <a:spcPct val="0"/>
              </a:spcBef>
              <a:buFontTx/>
              <a:buNone/>
            </a:pPr>
            <a:r>
              <a:rPr lang="da-DK" altLang="da-DK" sz="1400" b="1" dirty="0">
                <a:solidFill>
                  <a:schemeClr val="tx1"/>
                </a:solidFill>
              </a:rPr>
              <a:t>VAR Hector</a:t>
            </a:r>
          </a:p>
        </p:txBody>
      </p:sp>
      <p:sp>
        <p:nvSpPr>
          <p:cNvPr id="13" name="Tekstboks 7">
            <a:extLst>
              <a:ext uri="{FF2B5EF4-FFF2-40B4-BE49-F238E27FC236}">
                <a16:creationId xmlns:a16="http://schemas.microsoft.com/office/drawing/2014/main" id="{461C6D19-559B-418E-B18B-FCF6CBDDAB4F}"/>
              </a:ext>
            </a:extLst>
          </p:cNvPr>
          <p:cNvSpPr txBox="1">
            <a:spLocks noChangeArrowheads="1"/>
          </p:cNvSpPr>
          <p:nvPr/>
        </p:nvSpPr>
        <p:spPr bwMode="auto">
          <a:xfrm>
            <a:off x="9015410" y="4079770"/>
            <a:ext cx="1800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2800">
                <a:solidFill>
                  <a:srgbClr val="2F2F2F"/>
                </a:solidFill>
                <a:latin typeface="Arial" charset="0"/>
                <a:cs typeface="Arial" charset="0"/>
              </a:defRPr>
            </a:lvl1pPr>
            <a:lvl2pPr marL="742950" indent="-285750" eaLnBrk="0" hangingPunct="0">
              <a:spcBef>
                <a:spcPct val="20000"/>
              </a:spcBef>
              <a:buBlip>
                <a:blip r:embed="rId4"/>
              </a:buBlip>
              <a:defRPr sz="2400">
                <a:solidFill>
                  <a:srgbClr val="2F2F2F"/>
                </a:solidFill>
                <a:latin typeface="Arial" charset="0"/>
                <a:cs typeface="Arial" charset="0"/>
              </a:defRPr>
            </a:lvl2pPr>
            <a:lvl3pPr marL="1143000" indent="-228600" eaLnBrk="0" hangingPunct="0">
              <a:spcBef>
                <a:spcPct val="20000"/>
              </a:spcBef>
              <a:buBlip>
                <a:blip r:embed="rId4"/>
              </a:buBlip>
              <a:defRPr sz="2400">
                <a:solidFill>
                  <a:srgbClr val="2F2F2F"/>
                </a:solidFill>
                <a:latin typeface="Arial" charset="0"/>
                <a:cs typeface="Arial" charset="0"/>
              </a:defRPr>
            </a:lvl3pPr>
            <a:lvl4pPr marL="1600200" indent="-228600" eaLnBrk="0" hangingPunct="0">
              <a:spcBef>
                <a:spcPct val="20000"/>
              </a:spcBef>
              <a:buBlip>
                <a:blip r:embed="rId4"/>
              </a:buBlip>
              <a:defRPr sz="2400">
                <a:solidFill>
                  <a:srgbClr val="2F2F2F"/>
                </a:solidFill>
                <a:latin typeface="Arial" charset="0"/>
                <a:cs typeface="Arial" charset="0"/>
              </a:defRPr>
            </a:lvl4pPr>
            <a:lvl5pPr marL="2057400" indent="-228600" eaLnBrk="0" hangingPunct="0">
              <a:spcBef>
                <a:spcPct val="20000"/>
              </a:spcBef>
              <a:buBlip>
                <a:blip r:embed="rId4"/>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9pPr>
          </a:lstStyle>
          <a:p>
            <a:pPr eaLnBrk="1" hangingPunct="1">
              <a:spcBef>
                <a:spcPct val="0"/>
              </a:spcBef>
              <a:buFontTx/>
              <a:buNone/>
            </a:pPr>
            <a:r>
              <a:rPr lang="da-DK" altLang="da-DK" sz="1400" b="1" dirty="0">
                <a:solidFill>
                  <a:schemeClr val="tx1"/>
                </a:solidFill>
              </a:rPr>
              <a:t>VH Monty P</a:t>
            </a:r>
          </a:p>
        </p:txBody>
      </p:sp>
    </p:spTree>
    <p:extLst>
      <p:ext uri="{BB962C8B-B14F-4D97-AF65-F5344CB8AC3E}">
        <p14:creationId xmlns:p14="http://schemas.microsoft.com/office/powerpoint/2010/main" val="2962355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CA8AD-0A08-4B7B-80AE-39B1D223449D}"/>
              </a:ext>
            </a:extLst>
          </p:cNvPr>
          <p:cNvSpPr>
            <a:spLocks noGrp="1"/>
          </p:cNvSpPr>
          <p:nvPr>
            <p:ph type="title"/>
          </p:nvPr>
        </p:nvSpPr>
        <p:spPr/>
        <p:txBody>
          <a:bodyPr/>
          <a:lstStyle/>
          <a:p>
            <a:r>
              <a:rPr lang="da-DK" sz="3200" dirty="0"/>
              <a:t>Hvor stor en avlsfremgang får man for de enkelte egenskaber ved selektion for NTM?</a:t>
            </a:r>
          </a:p>
        </p:txBody>
      </p:sp>
      <p:sp>
        <p:nvSpPr>
          <p:cNvPr id="4" name="Pladsholder til tekst 3">
            <a:extLst>
              <a:ext uri="{FF2B5EF4-FFF2-40B4-BE49-F238E27FC236}">
                <a16:creationId xmlns:a16="http://schemas.microsoft.com/office/drawing/2014/main" id="{88E3175B-A806-48AC-A043-26DD087557A9}"/>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745FDB78-279D-434C-B4E7-B1DCAEEE2BBD}"/>
              </a:ext>
            </a:extLst>
          </p:cNvPr>
          <p:cNvSpPr>
            <a:spLocks noGrp="1"/>
          </p:cNvSpPr>
          <p:nvPr>
            <p:ph type="body" sz="quarter" idx="4294967295"/>
          </p:nvPr>
        </p:nvSpPr>
        <p:spPr>
          <a:xfrm>
            <a:off x="0" y="5706000"/>
            <a:ext cx="216000" cy="1152000"/>
          </a:xfrm>
        </p:spPr>
        <p:txBody>
          <a:bodyPr/>
          <a:lstStyle/>
          <a:p>
            <a:endParaRPr lang="da-DK"/>
          </a:p>
        </p:txBody>
      </p:sp>
      <p:pic>
        <p:nvPicPr>
          <p:cNvPr id="9" name="Pladsholder til indhold 8">
            <a:extLst>
              <a:ext uri="{FF2B5EF4-FFF2-40B4-BE49-F238E27FC236}">
                <a16:creationId xmlns:a16="http://schemas.microsoft.com/office/drawing/2014/main" id="{314B51FA-92CD-4657-8F02-395FE1D7CCB0}"/>
              </a:ext>
            </a:extLst>
          </p:cNvPr>
          <p:cNvPicPr>
            <a:picLocks noGrp="1" noChangeAspect="1"/>
          </p:cNvPicPr>
          <p:nvPr>
            <p:ph sz="quarter" idx="21"/>
          </p:nvPr>
        </p:nvPicPr>
        <p:blipFill>
          <a:blip r:embed="rId3" cstate="email">
            <a:extLst>
              <a:ext uri="{28A0092B-C50C-407E-A947-70E740481C1C}">
                <a14:useLocalDpi xmlns:a14="http://schemas.microsoft.com/office/drawing/2010/main" val="0"/>
              </a:ext>
            </a:extLst>
          </a:blip>
          <a:stretch>
            <a:fillRect/>
          </a:stretch>
        </p:blipFill>
        <p:spPr>
          <a:xfrm>
            <a:off x="2586201" y="1369638"/>
            <a:ext cx="6650161" cy="5291906"/>
          </a:xfrm>
          <a:prstGeom prst="rect">
            <a:avLst/>
          </a:prstGeom>
        </p:spPr>
      </p:pic>
    </p:spTree>
    <p:extLst>
      <p:ext uri="{BB962C8B-B14F-4D97-AF65-F5344CB8AC3E}">
        <p14:creationId xmlns:p14="http://schemas.microsoft.com/office/powerpoint/2010/main" val="2194689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2E4E9-E643-497B-BAA4-70A00F75E409}"/>
              </a:ext>
            </a:extLst>
          </p:cNvPr>
          <p:cNvSpPr>
            <a:spLocks noGrp="1"/>
          </p:cNvSpPr>
          <p:nvPr>
            <p:ph type="title"/>
          </p:nvPr>
        </p:nvSpPr>
        <p:spPr/>
        <p:txBody>
          <a:bodyPr/>
          <a:lstStyle/>
          <a:p>
            <a:r>
              <a:rPr lang="da-DK" sz="3200" dirty="0"/>
              <a:t>Opsummering</a:t>
            </a:r>
          </a:p>
        </p:txBody>
      </p:sp>
      <p:sp>
        <p:nvSpPr>
          <p:cNvPr id="3" name="Pladsholder til indhold 2">
            <a:extLst>
              <a:ext uri="{FF2B5EF4-FFF2-40B4-BE49-F238E27FC236}">
                <a16:creationId xmlns:a16="http://schemas.microsoft.com/office/drawing/2014/main" id="{9F1B68F2-0070-41E3-891D-217E474B569D}"/>
              </a:ext>
            </a:extLst>
          </p:cNvPr>
          <p:cNvSpPr>
            <a:spLocks noGrp="1"/>
          </p:cNvSpPr>
          <p:nvPr>
            <p:ph sz="quarter" idx="21"/>
          </p:nvPr>
        </p:nvSpPr>
        <p:spPr/>
        <p:txBody>
          <a:bodyPr/>
          <a:lstStyle/>
          <a:p>
            <a:r>
              <a:rPr lang="da-DK" altLang="da-DK" sz="2400" dirty="0">
                <a:latin typeface="Arial" charset="0"/>
                <a:cs typeface="Arial" charset="0"/>
              </a:rPr>
              <a:t>NTM er det bedst mulige skøn over dyrets samlede avlsværdi</a:t>
            </a:r>
          </a:p>
          <a:p>
            <a:r>
              <a:rPr lang="da-DK" altLang="da-DK" sz="2400" dirty="0">
                <a:latin typeface="Arial" charset="0"/>
                <a:cs typeface="Arial" charset="0"/>
              </a:rPr>
              <a:t>Egenskaberne kan opdeles i produktion, funktion og eksteriør</a:t>
            </a:r>
          </a:p>
          <a:p>
            <a:r>
              <a:rPr lang="da-DK" altLang="da-DK" sz="2400" dirty="0">
                <a:latin typeface="Arial" charset="0"/>
                <a:cs typeface="Arial" charset="0"/>
              </a:rPr>
              <a:t>Egenskaberne er vejet sammen vha. racespecifikke vægtfaktorer</a:t>
            </a:r>
          </a:p>
          <a:p>
            <a:r>
              <a:rPr lang="da-DK" altLang="da-DK" sz="2400" dirty="0">
                <a:latin typeface="Arial" charset="0"/>
                <a:cs typeface="Arial" charset="0"/>
              </a:rPr>
              <a:t>Avl efter NTM</a:t>
            </a:r>
          </a:p>
          <a:p>
            <a:pPr lvl="1"/>
            <a:r>
              <a:rPr lang="da-DK" altLang="da-DK" sz="2000" dirty="0">
                <a:latin typeface="Arial" charset="0"/>
                <a:cs typeface="Arial" charset="0"/>
              </a:rPr>
              <a:t>Giver avlsmæssig fremgang for alle egenskaber</a:t>
            </a:r>
          </a:p>
          <a:p>
            <a:pPr lvl="1"/>
            <a:r>
              <a:rPr lang="da-DK" altLang="da-DK" sz="2000" dirty="0">
                <a:latin typeface="Arial" charset="0"/>
                <a:cs typeface="Arial" charset="0"/>
              </a:rPr>
              <a:t>Sikrer maksimal økonomisk fremgang</a:t>
            </a:r>
          </a:p>
          <a:p>
            <a:pPr lvl="1"/>
            <a:r>
              <a:rPr lang="da-DK" altLang="da-DK" sz="2000" dirty="0">
                <a:latin typeface="Arial" charset="0"/>
                <a:cs typeface="Arial" charset="0"/>
              </a:rPr>
              <a:t>Giver en varig økonomisk effekt </a:t>
            </a:r>
          </a:p>
          <a:p>
            <a:endParaRPr lang="da-DK" dirty="0"/>
          </a:p>
        </p:txBody>
      </p:sp>
      <p:sp>
        <p:nvSpPr>
          <p:cNvPr id="4" name="Pladsholder til tekst 3">
            <a:extLst>
              <a:ext uri="{FF2B5EF4-FFF2-40B4-BE49-F238E27FC236}">
                <a16:creationId xmlns:a16="http://schemas.microsoft.com/office/drawing/2014/main" id="{D87D41CD-BA60-45DF-BA3F-D56234FD34AD}"/>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7320963B-B895-44A4-8246-47854AC41C69}"/>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879061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7CF39-4B70-4FF0-B451-133A60CD5811}"/>
              </a:ext>
            </a:extLst>
          </p:cNvPr>
          <p:cNvSpPr>
            <a:spLocks noGrp="1"/>
          </p:cNvSpPr>
          <p:nvPr>
            <p:ph type="title"/>
          </p:nvPr>
        </p:nvSpPr>
        <p:spPr/>
        <p:txBody>
          <a:bodyPr/>
          <a:lstStyle/>
          <a:p>
            <a:r>
              <a:rPr lang="da-DK" sz="3200" dirty="0"/>
              <a:t>Udviklingen over tid for NTM</a:t>
            </a:r>
          </a:p>
        </p:txBody>
      </p:sp>
      <p:sp>
        <p:nvSpPr>
          <p:cNvPr id="3" name="Pladsholder til indhold 2">
            <a:extLst>
              <a:ext uri="{FF2B5EF4-FFF2-40B4-BE49-F238E27FC236}">
                <a16:creationId xmlns:a16="http://schemas.microsoft.com/office/drawing/2014/main" id="{A89445E9-14CD-4FC3-8F2F-0D7A54709F61}"/>
              </a:ext>
            </a:extLst>
          </p:cNvPr>
          <p:cNvSpPr>
            <a:spLocks noGrp="1"/>
          </p:cNvSpPr>
          <p:nvPr>
            <p:ph sz="quarter" idx="21"/>
          </p:nvPr>
        </p:nvSpPr>
        <p:spPr/>
        <p:txBody>
          <a:bodyPr/>
          <a:lstStyle/>
          <a:p>
            <a:pPr>
              <a:defRPr/>
            </a:pPr>
            <a:r>
              <a:rPr lang="da-DK" sz="2400" dirty="0">
                <a:solidFill>
                  <a:schemeClr val="tx1">
                    <a:lumMod val="75000"/>
                  </a:schemeClr>
                </a:solidFill>
              </a:rPr>
              <a:t>1982: S-indekset blev indført </a:t>
            </a:r>
          </a:p>
          <a:p>
            <a:pPr>
              <a:defRPr/>
            </a:pPr>
            <a:r>
              <a:rPr lang="da-DK" sz="2400" dirty="0">
                <a:solidFill>
                  <a:schemeClr val="tx1">
                    <a:lumMod val="75000"/>
                  </a:schemeClr>
                </a:solidFill>
              </a:rPr>
              <a:t>1992: Justeringer som følge af ændrede økonomiske forudsætninger samt nye indekser</a:t>
            </a:r>
          </a:p>
          <a:p>
            <a:pPr lvl="1">
              <a:defRPr/>
            </a:pPr>
            <a:r>
              <a:rPr lang="da-DK" sz="2000" dirty="0">
                <a:solidFill>
                  <a:schemeClr val="tx1">
                    <a:lumMod val="75000"/>
                  </a:schemeClr>
                </a:solidFill>
              </a:rPr>
              <a:t>Yversundhed, 1992</a:t>
            </a:r>
          </a:p>
          <a:p>
            <a:pPr lvl="1">
              <a:defRPr/>
            </a:pPr>
            <a:r>
              <a:rPr lang="da-DK" sz="2000" dirty="0">
                <a:solidFill>
                  <a:schemeClr val="tx1">
                    <a:lumMod val="75000"/>
                  </a:schemeClr>
                </a:solidFill>
              </a:rPr>
              <a:t>Kælvningsevne, 1994</a:t>
            </a:r>
          </a:p>
          <a:p>
            <a:pPr lvl="1">
              <a:defRPr/>
            </a:pPr>
            <a:r>
              <a:rPr lang="da-DK" sz="2000" dirty="0">
                <a:solidFill>
                  <a:schemeClr val="tx1">
                    <a:lumMod val="75000"/>
                  </a:schemeClr>
                </a:solidFill>
              </a:rPr>
              <a:t>Hunlig frugtbarhed, 1995</a:t>
            </a:r>
          </a:p>
          <a:p>
            <a:pPr lvl="1">
              <a:defRPr/>
            </a:pPr>
            <a:r>
              <a:rPr lang="da-DK" sz="2000" dirty="0">
                <a:solidFill>
                  <a:schemeClr val="tx1">
                    <a:lumMod val="75000"/>
                  </a:schemeClr>
                </a:solidFill>
              </a:rPr>
              <a:t>Slagteresultater, 1999</a:t>
            </a:r>
          </a:p>
          <a:p>
            <a:endParaRPr lang="da-DK" dirty="0"/>
          </a:p>
        </p:txBody>
      </p:sp>
      <p:sp>
        <p:nvSpPr>
          <p:cNvPr id="4" name="Pladsholder til tekst 3">
            <a:extLst>
              <a:ext uri="{FF2B5EF4-FFF2-40B4-BE49-F238E27FC236}">
                <a16:creationId xmlns:a16="http://schemas.microsoft.com/office/drawing/2014/main" id="{69F8FC3B-8117-4527-AA28-23B3A123562D}"/>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6EA6F04C-CA9F-490A-904E-2765159BCFF4}"/>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descr="C:\Users\msa\AppData\Local\Microsoft\Windows\Temporary Internet Files\Content.IE5\VQRQY3DZ\47027-01499.jpg">
            <a:extLst>
              <a:ext uri="{FF2B5EF4-FFF2-40B4-BE49-F238E27FC236}">
                <a16:creationId xmlns:a16="http://schemas.microsoft.com/office/drawing/2014/main" id="{D02C1702-A434-4713-816B-4A94B6137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557" y="2953775"/>
            <a:ext cx="4016074" cy="3004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689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1F4E1-4DCE-4BA7-B90E-63B3C7FF5EF0}"/>
              </a:ext>
            </a:extLst>
          </p:cNvPr>
          <p:cNvSpPr>
            <a:spLocks noGrp="1"/>
          </p:cNvSpPr>
          <p:nvPr>
            <p:ph type="title"/>
          </p:nvPr>
        </p:nvSpPr>
        <p:spPr/>
        <p:txBody>
          <a:bodyPr/>
          <a:lstStyle/>
          <a:p>
            <a:r>
              <a:rPr lang="da-DK" sz="3200" dirty="0"/>
              <a:t>Udviklingen over tid for NTM</a:t>
            </a:r>
            <a:endParaRPr lang="da-DK" sz="2800" dirty="0"/>
          </a:p>
        </p:txBody>
      </p:sp>
      <p:sp>
        <p:nvSpPr>
          <p:cNvPr id="3" name="Pladsholder til indhold 2">
            <a:extLst>
              <a:ext uri="{FF2B5EF4-FFF2-40B4-BE49-F238E27FC236}">
                <a16:creationId xmlns:a16="http://schemas.microsoft.com/office/drawing/2014/main" id="{BB3072D5-25E0-4072-8B3B-E6369E1E937F}"/>
              </a:ext>
            </a:extLst>
          </p:cNvPr>
          <p:cNvSpPr>
            <a:spLocks noGrp="1"/>
          </p:cNvSpPr>
          <p:nvPr>
            <p:ph sz="quarter" idx="21"/>
          </p:nvPr>
        </p:nvSpPr>
        <p:spPr>
          <a:xfrm>
            <a:off x="529792" y="1189803"/>
            <a:ext cx="11375097" cy="5406206"/>
          </a:xfrm>
          <a:solidFill>
            <a:schemeClr val="bg1"/>
          </a:solidFill>
        </p:spPr>
        <p:txBody>
          <a:bodyPr/>
          <a:lstStyle/>
          <a:p>
            <a:r>
              <a:rPr lang="da-DK" altLang="da-DK" sz="2400" dirty="0">
                <a:latin typeface="Arial" charset="0"/>
                <a:cs typeface="Arial" charset="0"/>
              </a:rPr>
              <a:t>2002: Justeringer som følge af ændrede økonomiske forudsætninger samt nye indekser</a:t>
            </a:r>
          </a:p>
          <a:p>
            <a:pPr lvl="1"/>
            <a:r>
              <a:rPr lang="da-DK" altLang="da-DK" sz="2000" dirty="0">
                <a:latin typeface="Arial" charset="0"/>
                <a:cs typeface="Arial" charset="0"/>
              </a:rPr>
              <a:t>Sundhed i øvrigt og holdbarhed, 2002</a:t>
            </a:r>
          </a:p>
          <a:p>
            <a:pPr lvl="1"/>
            <a:r>
              <a:rPr lang="da-DK" altLang="da-DK" sz="2000" dirty="0">
                <a:latin typeface="Arial" charset="0"/>
                <a:cs typeface="Arial" charset="0"/>
              </a:rPr>
              <a:t>Fødselsegenskaber, 2004</a:t>
            </a:r>
          </a:p>
          <a:p>
            <a:r>
              <a:rPr lang="da-DK" altLang="da-DK" sz="2400" dirty="0">
                <a:latin typeface="Arial" charset="0"/>
                <a:cs typeface="Arial" charset="0"/>
              </a:rPr>
              <a:t>2008: Nordisk NTM. Justeringer som følge af ændrede økonomiske forudsætninger samt nye indekser</a:t>
            </a:r>
          </a:p>
          <a:p>
            <a:r>
              <a:rPr lang="da-DK" altLang="da-DK" sz="2400" dirty="0">
                <a:latin typeface="Arial" charset="0"/>
                <a:cs typeface="Arial" charset="0"/>
              </a:rPr>
              <a:t>2011: Indførsel af klovsundhed </a:t>
            </a:r>
          </a:p>
          <a:p>
            <a:r>
              <a:rPr lang="da-DK" altLang="da-DK" sz="2400" dirty="0">
                <a:latin typeface="Arial" charset="0"/>
                <a:cs typeface="Arial" charset="0"/>
              </a:rPr>
              <a:t>2014: Indførsel af ungdyroverlevelse</a:t>
            </a:r>
          </a:p>
          <a:p>
            <a:r>
              <a:rPr lang="da-DK" altLang="da-DK" sz="2400" dirty="0">
                <a:latin typeface="Arial" charset="0"/>
                <a:cs typeface="Arial" charset="0"/>
              </a:rPr>
              <a:t>2017: </a:t>
            </a:r>
            <a:r>
              <a:rPr lang="da-DK" altLang="da-DK" sz="2400" dirty="0" err="1">
                <a:latin typeface="Arial" charset="0"/>
                <a:cs typeface="Arial" charset="0"/>
              </a:rPr>
              <a:t>Ketose</a:t>
            </a:r>
            <a:r>
              <a:rPr lang="da-DK" altLang="da-DK" sz="2400" dirty="0">
                <a:latin typeface="Arial" charset="0"/>
                <a:cs typeface="Arial" charset="0"/>
              </a:rPr>
              <a:t> og andre stofskiftesygdomme ses som to forskellige egenskaber</a:t>
            </a:r>
          </a:p>
          <a:p>
            <a:r>
              <a:rPr lang="da-DK" altLang="da-DK" sz="2400" dirty="0">
                <a:latin typeface="Arial" charset="0"/>
                <a:cs typeface="Arial" charset="0"/>
              </a:rPr>
              <a:t>2018: Revidering af NTM </a:t>
            </a:r>
          </a:p>
          <a:p>
            <a:endParaRPr lang="da-DK" dirty="0"/>
          </a:p>
        </p:txBody>
      </p:sp>
      <p:sp>
        <p:nvSpPr>
          <p:cNvPr id="4" name="Pladsholder til tekst 3">
            <a:extLst>
              <a:ext uri="{FF2B5EF4-FFF2-40B4-BE49-F238E27FC236}">
                <a16:creationId xmlns:a16="http://schemas.microsoft.com/office/drawing/2014/main" id="{3D48BB72-B1DF-4118-BF63-7A2CE719B41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4E437460-BD85-4BFB-8D29-A0901102388A}"/>
              </a:ext>
            </a:extLst>
          </p:cNvPr>
          <p:cNvSpPr>
            <a:spLocks noGrp="1"/>
          </p:cNvSpPr>
          <p:nvPr>
            <p:ph type="body" sz="quarter" idx="4294967295"/>
          </p:nvPr>
        </p:nvSpPr>
        <p:spPr>
          <a:xfrm>
            <a:off x="0" y="5706000"/>
            <a:ext cx="216000" cy="1152000"/>
          </a:xfrm>
        </p:spPr>
        <p:txBody>
          <a:bodyPr/>
          <a:lstStyle/>
          <a:p>
            <a:endParaRPr lang="da-DK"/>
          </a:p>
        </p:txBody>
      </p:sp>
      <p:sp>
        <p:nvSpPr>
          <p:cNvPr id="7" name="Text Placeholder 13">
            <a:extLst>
              <a:ext uri="{FF2B5EF4-FFF2-40B4-BE49-F238E27FC236}">
                <a16:creationId xmlns:a16="http://schemas.microsoft.com/office/drawing/2014/main" id="{CE830B76-E60E-4D11-97EE-14F39CC28A8D}"/>
              </a:ext>
            </a:extLst>
          </p:cNvPr>
          <p:cNvSpPr>
            <a:spLocks noGrp="1"/>
          </p:cNvSpPr>
          <p:nvPr>
            <p:ph type="body" sz="quarter" idx="36"/>
          </p:nvPr>
        </p:nvSpPr>
        <p:spPr>
          <a:xfrm>
            <a:off x="10834226" y="5999432"/>
            <a:ext cx="892800" cy="374400"/>
          </a:xfrm>
          <a:blipFill>
            <a:blip r:embed="rId2" cstate="print">
              <a:extLst>
                <a:ext uri="{28A0092B-C50C-407E-A947-70E740481C1C}">
                  <a14:useLocalDpi xmlns:a14="http://schemas.microsoft.com/office/drawing/2010/main" val="0"/>
                </a:ext>
              </a:extLst>
            </a:blip>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Tree>
    <p:extLst>
      <p:ext uri="{BB962C8B-B14F-4D97-AF65-F5344CB8AC3E}">
        <p14:creationId xmlns:p14="http://schemas.microsoft.com/office/powerpoint/2010/main" val="1286065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0F71C-4B41-4E47-A262-A333BBD5B901}"/>
              </a:ext>
            </a:extLst>
          </p:cNvPr>
          <p:cNvSpPr>
            <a:spLocks noGrp="1"/>
          </p:cNvSpPr>
          <p:nvPr>
            <p:ph type="title"/>
          </p:nvPr>
        </p:nvSpPr>
        <p:spPr>
          <a:xfrm>
            <a:off x="529792" y="238772"/>
            <a:ext cx="9385731" cy="711638"/>
          </a:xfrm>
        </p:spPr>
        <p:txBody>
          <a:bodyPr/>
          <a:lstStyle/>
          <a:p>
            <a:r>
              <a:rPr lang="da-DK" sz="3200" dirty="0"/>
              <a:t>Nordisk avlsværdivurdering (NAV) - historie</a:t>
            </a:r>
          </a:p>
        </p:txBody>
      </p:sp>
      <p:sp>
        <p:nvSpPr>
          <p:cNvPr id="3" name="Pladsholder til indhold 2">
            <a:extLst>
              <a:ext uri="{FF2B5EF4-FFF2-40B4-BE49-F238E27FC236}">
                <a16:creationId xmlns:a16="http://schemas.microsoft.com/office/drawing/2014/main" id="{8E289850-220C-4CC3-911D-B1AFF5DE8C22}"/>
              </a:ext>
            </a:extLst>
          </p:cNvPr>
          <p:cNvSpPr>
            <a:spLocks noGrp="1"/>
          </p:cNvSpPr>
          <p:nvPr>
            <p:ph sz="quarter" idx="21"/>
          </p:nvPr>
        </p:nvSpPr>
        <p:spPr>
          <a:xfrm>
            <a:off x="542925" y="1076788"/>
            <a:ext cx="11179888" cy="5560318"/>
          </a:xfrm>
          <a:solidFill>
            <a:schemeClr val="bg1"/>
          </a:solidFill>
        </p:spPr>
        <p:txBody>
          <a:bodyPr/>
          <a:lstStyle/>
          <a:p>
            <a:pPr>
              <a:lnSpc>
                <a:spcPct val="100000"/>
              </a:lnSpc>
              <a:defRPr/>
            </a:pPr>
            <a:r>
              <a:rPr lang="da-DK" sz="2400" dirty="0">
                <a:solidFill>
                  <a:schemeClr val="tx1">
                    <a:lumMod val="75000"/>
                  </a:schemeClr>
                </a:solidFill>
              </a:rPr>
              <a:t>Samarbejde mellem Danmark, Finland og Sverige</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2002	Etableret og udvikling påbegyndt</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2005	Fælles base, spredning og delavlsmål, </a:t>
            </a:r>
            <a:br>
              <a:rPr lang="da-DK" sz="2000" dirty="0">
                <a:solidFill>
                  <a:schemeClr val="tx1">
                    <a:lumMod val="75000"/>
                  </a:schemeClr>
                </a:solidFill>
              </a:rPr>
            </a:br>
            <a:r>
              <a:rPr lang="da-DK" sz="2000" dirty="0">
                <a:solidFill>
                  <a:schemeClr val="tx1">
                    <a:lumMod val="75000"/>
                  </a:schemeClr>
                </a:solidFill>
              </a:rPr>
              <a:t> 		Første avlsværdital publiceret for eksteriør, malketid, temperament og frugtbarhed</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2006	Ydelse og mastitis</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2007	Kælvning</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2008	Andre sygdomme og NTM</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2009	Vækst (kødproduktion)</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2010	Holdbarhed</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2011	Klovsundhed</a:t>
            </a:r>
          </a:p>
          <a:p>
            <a:pPr lvl="1" defTabSz="896938">
              <a:lnSpc>
                <a:spcPct val="100000"/>
              </a:lnSpc>
              <a:spcAft>
                <a:spcPts val="1200"/>
              </a:spcAft>
              <a:buFont typeface="Arial" panose="020B0604020202020204" pitchFamily="34" charset="0"/>
              <a:buChar char="•"/>
              <a:defRPr/>
            </a:pPr>
            <a:r>
              <a:rPr lang="da-DK" sz="2000" dirty="0">
                <a:solidFill>
                  <a:schemeClr val="tx1">
                    <a:lumMod val="75000"/>
                  </a:schemeClr>
                </a:solidFill>
              </a:rPr>
              <a:t>2014	Ungdyroverlevelse</a:t>
            </a:r>
          </a:p>
          <a:p>
            <a:endParaRPr lang="da-DK" dirty="0"/>
          </a:p>
        </p:txBody>
      </p:sp>
      <p:sp>
        <p:nvSpPr>
          <p:cNvPr id="4" name="Pladsholder til tekst 3">
            <a:extLst>
              <a:ext uri="{FF2B5EF4-FFF2-40B4-BE49-F238E27FC236}">
                <a16:creationId xmlns:a16="http://schemas.microsoft.com/office/drawing/2014/main" id="{0BAD2B8C-0F31-4717-83C2-1DE184F0DBAE}"/>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E87A15FB-9071-448A-89A6-2A8DBB0B5651}"/>
              </a:ext>
            </a:extLst>
          </p:cNvPr>
          <p:cNvSpPr>
            <a:spLocks noGrp="1"/>
          </p:cNvSpPr>
          <p:nvPr>
            <p:ph type="body" sz="quarter" idx="4294967295"/>
          </p:nvPr>
        </p:nvSpPr>
        <p:spPr>
          <a:xfrm>
            <a:off x="0" y="5706000"/>
            <a:ext cx="216000" cy="1152000"/>
          </a:xfrm>
        </p:spPr>
        <p:txBody>
          <a:bodyPr/>
          <a:lstStyle/>
          <a:p>
            <a:endParaRPr lang="da-DK"/>
          </a:p>
        </p:txBody>
      </p:sp>
      <p:sp>
        <p:nvSpPr>
          <p:cNvPr id="7" name="Text Placeholder 13">
            <a:extLst>
              <a:ext uri="{FF2B5EF4-FFF2-40B4-BE49-F238E27FC236}">
                <a16:creationId xmlns:a16="http://schemas.microsoft.com/office/drawing/2014/main" id="{954BC3A6-F3AD-4305-93BB-9E85A38F6912}"/>
              </a:ext>
            </a:extLst>
          </p:cNvPr>
          <p:cNvSpPr>
            <a:spLocks noGrp="1"/>
          </p:cNvSpPr>
          <p:nvPr>
            <p:ph type="body" sz="quarter" idx="36"/>
          </p:nvPr>
        </p:nvSpPr>
        <p:spPr>
          <a:xfrm>
            <a:off x="10834226" y="5999432"/>
            <a:ext cx="892800" cy="374400"/>
          </a:xfrm>
          <a:blipFill>
            <a:blip r:embed="rId3" cstate="print">
              <a:extLst>
                <a:ext uri="{28A0092B-C50C-407E-A947-70E740481C1C}">
                  <a14:useLocalDpi xmlns:a14="http://schemas.microsoft.com/office/drawing/2010/main" val="0"/>
                </a:ext>
              </a:extLst>
            </a:blip>
            <a:stretch>
              <a:fillRect/>
            </a:stretch>
          </a:blipFill>
        </p:spPr>
        <p:txBody>
          <a:bodyPr tIns="0"/>
          <a:lstStyle>
            <a:lvl1pPr marL="0" indent="0">
              <a:buFont typeface="Arial" pitchFamily="34" charset="0"/>
              <a:buNone/>
              <a:defRPr sz="100"/>
            </a:lvl1pPr>
          </a:lstStyle>
          <a:p>
            <a:pPr lvl="0"/>
            <a:r>
              <a:rPr lang="da-DK"/>
              <a:t>Klik for at redigere teksttypografierne i masteren</a:t>
            </a:r>
          </a:p>
        </p:txBody>
      </p:sp>
    </p:spTree>
    <p:extLst>
      <p:ext uri="{BB962C8B-B14F-4D97-AF65-F5344CB8AC3E}">
        <p14:creationId xmlns:p14="http://schemas.microsoft.com/office/powerpoint/2010/main" val="3197928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49387-76DC-4BB6-94B2-BCCB043B3F03}"/>
              </a:ext>
            </a:extLst>
          </p:cNvPr>
          <p:cNvSpPr>
            <a:spLocks noGrp="1"/>
          </p:cNvSpPr>
          <p:nvPr>
            <p:ph type="title"/>
          </p:nvPr>
        </p:nvSpPr>
        <p:spPr/>
        <p:txBody>
          <a:bodyPr/>
          <a:lstStyle/>
          <a:p>
            <a:r>
              <a:rPr lang="da-DK" sz="3200" dirty="0"/>
              <a:t>Fremgang med NTM</a:t>
            </a:r>
          </a:p>
        </p:txBody>
      </p:sp>
      <p:sp>
        <p:nvSpPr>
          <p:cNvPr id="3" name="Pladsholder til indhold 2">
            <a:extLst>
              <a:ext uri="{FF2B5EF4-FFF2-40B4-BE49-F238E27FC236}">
                <a16:creationId xmlns:a16="http://schemas.microsoft.com/office/drawing/2014/main" id="{A2EE7053-C2B9-475A-97B0-D723F1D73EEB}"/>
              </a:ext>
            </a:extLst>
          </p:cNvPr>
          <p:cNvSpPr>
            <a:spLocks noGrp="1"/>
          </p:cNvSpPr>
          <p:nvPr>
            <p:ph sz="quarter" idx="21"/>
          </p:nvPr>
        </p:nvSpPr>
        <p:spPr/>
        <p:txBody>
          <a:bodyPr/>
          <a:lstStyle/>
          <a:p>
            <a:r>
              <a:rPr lang="da-DK" altLang="da-DK" sz="2400" dirty="0">
                <a:latin typeface="Arial" charset="0"/>
                <a:cs typeface="Arial" charset="0"/>
              </a:rPr>
              <a:t>En besætning med 0 i NTM kan godt give 10.750 kg EKM, men hvis den havde 10 i NTM gav den måske 10.200 kg EKM</a:t>
            </a:r>
          </a:p>
          <a:p>
            <a:endParaRPr lang="da-DK" altLang="da-DK" sz="2400" dirty="0">
              <a:latin typeface="Arial" charset="0"/>
              <a:cs typeface="Arial" charset="0"/>
            </a:endParaRPr>
          </a:p>
          <a:p>
            <a:r>
              <a:rPr lang="da-DK" altLang="da-DK" sz="2400" dirty="0">
                <a:latin typeface="Arial" charset="0"/>
                <a:cs typeface="Arial" charset="0"/>
              </a:rPr>
              <a:t>Hvad tror I, der gør forskellen?</a:t>
            </a:r>
          </a:p>
          <a:p>
            <a:endParaRPr lang="da-DK" dirty="0"/>
          </a:p>
        </p:txBody>
      </p:sp>
      <p:sp>
        <p:nvSpPr>
          <p:cNvPr id="4" name="Pladsholder til tekst 3">
            <a:extLst>
              <a:ext uri="{FF2B5EF4-FFF2-40B4-BE49-F238E27FC236}">
                <a16:creationId xmlns:a16="http://schemas.microsoft.com/office/drawing/2014/main" id="{A0BA8CCC-3F24-42D1-888A-6D972537A0DC}"/>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9AA1173D-409A-42CA-95EF-5D061144324E}"/>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474378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4D331-0082-4DE1-81A8-3CCCFF80B9E1}"/>
              </a:ext>
            </a:extLst>
          </p:cNvPr>
          <p:cNvSpPr>
            <a:spLocks noGrp="1"/>
          </p:cNvSpPr>
          <p:nvPr>
            <p:ph type="title"/>
          </p:nvPr>
        </p:nvSpPr>
        <p:spPr>
          <a:xfrm>
            <a:off x="529792" y="392885"/>
            <a:ext cx="10634394" cy="711638"/>
          </a:xfrm>
        </p:spPr>
        <p:txBody>
          <a:bodyPr/>
          <a:lstStyle/>
          <a:p>
            <a:r>
              <a:rPr lang="da-DK" sz="3200" dirty="0"/>
              <a:t>Dokumentation af NTM i praksis</a:t>
            </a:r>
            <a:br>
              <a:rPr lang="da-DK" sz="4400" dirty="0"/>
            </a:br>
            <a:r>
              <a:rPr lang="da-DK" sz="2400" dirty="0"/>
              <a:t>- NTM virker på alle managementniveauer	</a:t>
            </a:r>
            <a:endParaRPr lang="da-DK" sz="3600" dirty="0"/>
          </a:p>
        </p:txBody>
      </p:sp>
      <p:sp>
        <p:nvSpPr>
          <p:cNvPr id="3" name="Pladsholder til indhold 2">
            <a:extLst>
              <a:ext uri="{FF2B5EF4-FFF2-40B4-BE49-F238E27FC236}">
                <a16:creationId xmlns:a16="http://schemas.microsoft.com/office/drawing/2014/main" id="{538F1D2C-294F-402A-A880-282C6105D993}"/>
              </a:ext>
            </a:extLst>
          </p:cNvPr>
          <p:cNvSpPr>
            <a:spLocks noGrp="1"/>
          </p:cNvSpPr>
          <p:nvPr>
            <p:ph sz="quarter" idx="21"/>
          </p:nvPr>
        </p:nvSpPr>
        <p:spPr>
          <a:xfrm>
            <a:off x="542925" y="1294218"/>
            <a:ext cx="9385731" cy="4148139"/>
          </a:xfrm>
        </p:spPr>
        <p:txBody>
          <a:bodyPr/>
          <a:lstStyle/>
          <a:p>
            <a:pPr marL="0" indent="0">
              <a:buNone/>
            </a:pPr>
            <a:endParaRPr lang="da-DK" sz="2800" dirty="0"/>
          </a:p>
          <a:p>
            <a:endParaRPr lang="da-DK" sz="2800" dirty="0"/>
          </a:p>
        </p:txBody>
      </p:sp>
      <p:sp>
        <p:nvSpPr>
          <p:cNvPr id="4" name="Pladsholder til tekst 3">
            <a:extLst>
              <a:ext uri="{FF2B5EF4-FFF2-40B4-BE49-F238E27FC236}">
                <a16:creationId xmlns:a16="http://schemas.microsoft.com/office/drawing/2014/main" id="{1B5E6B35-30D9-45B4-A3D4-0CF5D72EA86F}"/>
              </a:ext>
            </a:extLst>
          </p:cNvPr>
          <p:cNvSpPr>
            <a:spLocks noGrp="1"/>
          </p:cNvSpPr>
          <p:nvPr>
            <p:ph type="body" sz="quarter" idx="4294967295"/>
          </p:nvPr>
        </p:nvSpPr>
        <p:spPr>
          <a:xfrm flipH="1">
            <a:off x="0" y="-8709"/>
            <a:ext cx="216000" cy="5724000"/>
          </a:xfrm>
        </p:spPr>
        <p:txBody>
          <a:bodyPr/>
          <a:lstStyle/>
          <a:p>
            <a:endParaRPr lang="da-DK"/>
          </a:p>
        </p:txBody>
      </p:sp>
      <p:sp>
        <p:nvSpPr>
          <p:cNvPr id="5" name="Pladsholder til tekst 4">
            <a:extLst>
              <a:ext uri="{FF2B5EF4-FFF2-40B4-BE49-F238E27FC236}">
                <a16:creationId xmlns:a16="http://schemas.microsoft.com/office/drawing/2014/main" id="{03FAC74C-0E98-45F7-90A9-EDBBD6B6AD48}"/>
              </a:ext>
            </a:extLst>
          </p:cNvPr>
          <p:cNvSpPr>
            <a:spLocks noGrp="1"/>
          </p:cNvSpPr>
          <p:nvPr>
            <p:ph type="body" sz="quarter" idx="4294967295"/>
          </p:nvPr>
        </p:nvSpPr>
        <p:spPr>
          <a:xfrm>
            <a:off x="0" y="5706000"/>
            <a:ext cx="216000" cy="1152000"/>
          </a:xfrm>
        </p:spPr>
        <p:txBody>
          <a:bodyPr/>
          <a:lstStyle/>
          <a:p>
            <a:endParaRPr lang="da-DK"/>
          </a:p>
        </p:txBody>
      </p:sp>
      <p:sp>
        <p:nvSpPr>
          <p:cNvPr id="7" name="Pladsholder til indhold 2">
            <a:extLst>
              <a:ext uri="{FF2B5EF4-FFF2-40B4-BE49-F238E27FC236}">
                <a16:creationId xmlns:a16="http://schemas.microsoft.com/office/drawing/2014/main" id="{3794A03F-3ED8-4409-89AC-664C40E8EC10}"/>
              </a:ext>
            </a:extLst>
          </p:cNvPr>
          <p:cNvSpPr txBox="1">
            <a:spLocks/>
          </p:cNvSpPr>
          <p:nvPr/>
        </p:nvSpPr>
        <p:spPr>
          <a:xfrm>
            <a:off x="542924" y="1549399"/>
            <a:ext cx="10372725" cy="4949055"/>
          </a:xfrm>
          <a:prstGeom prst="rect">
            <a:avLst/>
          </a:prstGeom>
          <a:noFill/>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6350" lvl="1" indent="-514350">
              <a:buFont typeface="+mj-lt"/>
              <a:buAutoNum type="arabicPeriod"/>
            </a:pPr>
            <a:r>
              <a:rPr lang="da-DK" sz="2800" b="1" dirty="0"/>
              <a:t>Besætninger opdelt efter 305 d. ydelse i 1. laktation</a:t>
            </a:r>
          </a:p>
          <a:p>
            <a:pPr marL="1036350" lvl="2" indent="-514350">
              <a:buFont typeface="+mj-lt"/>
              <a:buAutoNum type="arabicPeriod"/>
            </a:pPr>
            <a:endParaRPr lang="da-DK" sz="2200" b="1" dirty="0"/>
          </a:p>
          <a:p>
            <a:pPr marL="1036350" lvl="2" indent="-514350">
              <a:buFont typeface="+mj-lt"/>
              <a:buAutoNum type="arabicPeriod"/>
            </a:pPr>
            <a:endParaRPr lang="da-DK" sz="2200" b="1" dirty="0"/>
          </a:p>
          <a:p>
            <a:pPr marL="1036350" lvl="2" indent="-514350">
              <a:buFont typeface="+mj-lt"/>
              <a:buAutoNum type="arabicPeriod"/>
            </a:pPr>
            <a:endParaRPr lang="da-DK" sz="2200" b="1" dirty="0"/>
          </a:p>
          <a:p>
            <a:pPr marL="522000" lvl="2" indent="0">
              <a:buNone/>
            </a:pPr>
            <a:endParaRPr lang="da-DK" sz="2200" b="1" dirty="0"/>
          </a:p>
          <a:p>
            <a:pPr marL="252000" lvl="1" indent="0">
              <a:buNone/>
            </a:pPr>
            <a:endParaRPr lang="da-DK" sz="1200" b="1" dirty="0"/>
          </a:p>
          <a:p>
            <a:pPr lvl="1"/>
            <a:endParaRPr lang="da-DK" sz="1200" b="1" dirty="0"/>
          </a:p>
          <a:p>
            <a:pPr marL="252000" lvl="1" indent="0">
              <a:buNone/>
            </a:pPr>
            <a:r>
              <a:rPr lang="da-DK" sz="1200" b="1" dirty="0"/>
              <a:t>Holstein køer født 2010-2011</a:t>
            </a:r>
          </a:p>
          <a:p>
            <a:endParaRPr lang="da-DK" sz="1400" b="1" dirty="0"/>
          </a:p>
          <a:p>
            <a:pPr lvl="1"/>
            <a:endParaRPr lang="da-DK" sz="2200" dirty="0"/>
          </a:p>
          <a:p>
            <a:pPr lvl="1"/>
            <a:endParaRPr lang="da-DK" sz="2200" dirty="0"/>
          </a:p>
          <a:p>
            <a:endParaRPr lang="da-DK" sz="2800" dirty="0"/>
          </a:p>
          <a:p>
            <a:pPr lvl="1"/>
            <a:endParaRPr lang="da-DK" sz="2600" dirty="0"/>
          </a:p>
          <a:p>
            <a:endParaRPr lang="da-DK" dirty="0"/>
          </a:p>
        </p:txBody>
      </p:sp>
      <p:pic>
        <p:nvPicPr>
          <p:cNvPr id="6" name="Billede 5">
            <a:extLst>
              <a:ext uri="{FF2B5EF4-FFF2-40B4-BE49-F238E27FC236}">
                <a16:creationId xmlns:a16="http://schemas.microsoft.com/office/drawing/2014/main" id="{A06D85A3-637C-4517-9C98-8B67B69067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9204" y="2367659"/>
            <a:ext cx="4436510" cy="2492896"/>
          </a:xfrm>
          <a:prstGeom prst="rect">
            <a:avLst/>
          </a:prstGeom>
          <a:ln>
            <a:noFill/>
          </a:ln>
          <a:effectLst>
            <a:softEdge rad="112500"/>
          </a:effectLst>
        </p:spPr>
      </p:pic>
      <p:pic>
        <p:nvPicPr>
          <p:cNvPr id="8" name="Billede 7">
            <a:extLst>
              <a:ext uri="{FF2B5EF4-FFF2-40B4-BE49-F238E27FC236}">
                <a16:creationId xmlns:a16="http://schemas.microsoft.com/office/drawing/2014/main" id="{EF37C346-9DF2-4E9C-95D5-314F2B8213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85643" y="2367659"/>
            <a:ext cx="4436510" cy="2492896"/>
          </a:xfrm>
          <a:prstGeom prst="rect">
            <a:avLst/>
          </a:prstGeom>
          <a:ln>
            <a:noFill/>
          </a:ln>
          <a:effectLst>
            <a:softEdge rad="112500"/>
          </a:effectLst>
        </p:spPr>
      </p:pic>
      <p:sp>
        <p:nvSpPr>
          <p:cNvPr id="9" name="Tekstfelt 8">
            <a:extLst>
              <a:ext uri="{FF2B5EF4-FFF2-40B4-BE49-F238E27FC236}">
                <a16:creationId xmlns:a16="http://schemas.microsoft.com/office/drawing/2014/main" id="{F412BD4B-80B6-4A29-8D7E-622E3997B19A}"/>
              </a:ext>
            </a:extLst>
          </p:cNvPr>
          <p:cNvSpPr txBox="1"/>
          <p:nvPr/>
        </p:nvSpPr>
        <p:spPr>
          <a:xfrm>
            <a:off x="1447800" y="2781300"/>
            <a:ext cx="49694" cy="215444"/>
          </a:xfrm>
          <a:prstGeom prst="rect">
            <a:avLst/>
          </a:prstGeom>
          <a:noFill/>
        </p:spPr>
        <p:txBody>
          <a:bodyPr wrap="none" lIns="0" tIns="0" rIns="0" bIns="0" rtlCol="0">
            <a:spAutoFit/>
          </a:bodyPr>
          <a:lstStyle/>
          <a:p>
            <a:r>
              <a:rPr lang="da-DK" sz="1400" dirty="0"/>
              <a:t> </a:t>
            </a:r>
          </a:p>
        </p:txBody>
      </p:sp>
      <p:sp>
        <p:nvSpPr>
          <p:cNvPr id="10" name="Tekstfelt 9">
            <a:extLst>
              <a:ext uri="{FF2B5EF4-FFF2-40B4-BE49-F238E27FC236}">
                <a16:creationId xmlns:a16="http://schemas.microsoft.com/office/drawing/2014/main" id="{062A17A8-CE19-4946-9242-60C94528A688}"/>
              </a:ext>
            </a:extLst>
          </p:cNvPr>
          <p:cNvSpPr txBox="1"/>
          <p:nvPr/>
        </p:nvSpPr>
        <p:spPr>
          <a:xfrm>
            <a:off x="1257300" y="2600325"/>
            <a:ext cx="3860031" cy="276999"/>
          </a:xfrm>
          <a:prstGeom prst="rect">
            <a:avLst/>
          </a:prstGeom>
          <a:noFill/>
        </p:spPr>
        <p:txBody>
          <a:bodyPr wrap="none" lIns="0" tIns="0" rIns="0" bIns="0" rtlCol="0">
            <a:spAutoFit/>
          </a:bodyPr>
          <a:lstStyle/>
          <a:p>
            <a:r>
              <a:rPr lang="da-DK" b="1" dirty="0" err="1">
                <a:solidFill>
                  <a:schemeClr val="bg1"/>
                </a:solidFill>
              </a:rPr>
              <a:t>Højtydende</a:t>
            </a:r>
            <a:r>
              <a:rPr lang="da-DK" b="1" dirty="0">
                <a:solidFill>
                  <a:schemeClr val="bg1"/>
                </a:solidFill>
              </a:rPr>
              <a:t> (&gt;650 kg fedt + protein)</a:t>
            </a:r>
            <a:endParaRPr lang="da-DK" dirty="0">
              <a:solidFill>
                <a:schemeClr val="bg1"/>
              </a:solidFill>
            </a:endParaRPr>
          </a:p>
        </p:txBody>
      </p:sp>
      <p:sp>
        <p:nvSpPr>
          <p:cNvPr id="11" name="Tekstfelt 10">
            <a:extLst>
              <a:ext uri="{FF2B5EF4-FFF2-40B4-BE49-F238E27FC236}">
                <a16:creationId xmlns:a16="http://schemas.microsoft.com/office/drawing/2014/main" id="{7F7DB6F0-6E01-4646-85EC-AACCFA3D88B5}"/>
              </a:ext>
            </a:extLst>
          </p:cNvPr>
          <p:cNvSpPr txBox="1"/>
          <p:nvPr/>
        </p:nvSpPr>
        <p:spPr>
          <a:xfrm>
            <a:off x="5734050" y="2600325"/>
            <a:ext cx="4420762" cy="307777"/>
          </a:xfrm>
          <a:prstGeom prst="rect">
            <a:avLst/>
          </a:prstGeom>
          <a:noFill/>
        </p:spPr>
        <p:txBody>
          <a:bodyPr wrap="none" lIns="0" tIns="0" rIns="0" bIns="0" rtlCol="0">
            <a:spAutoFit/>
          </a:bodyPr>
          <a:lstStyle/>
          <a:p>
            <a:pPr marL="522000" lvl="2" indent="0">
              <a:buNone/>
            </a:pPr>
            <a:r>
              <a:rPr lang="da-DK" b="1" dirty="0">
                <a:solidFill>
                  <a:schemeClr val="bg1"/>
                </a:solidFill>
              </a:rPr>
              <a:t>Lavtydende (&lt;600 kg fedt + protein</a:t>
            </a:r>
            <a:r>
              <a:rPr lang="da-DK" sz="2000" b="1" dirty="0">
                <a:solidFill>
                  <a:schemeClr val="bg1"/>
                </a:solidFill>
              </a:rPr>
              <a:t>)</a:t>
            </a:r>
            <a:endParaRPr lang="da-DK" sz="2400" b="1" dirty="0">
              <a:solidFill>
                <a:schemeClr val="bg1"/>
              </a:solidFill>
            </a:endParaRPr>
          </a:p>
        </p:txBody>
      </p:sp>
    </p:spTree>
    <p:extLst>
      <p:ext uri="{BB962C8B-B14F-4D97-AF65-F5344CB8AC3E}">
        <p14:creationId xmlns:p14="http://schemas.microsoft.com/office/powerpoint/2010/main" val="3324585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4D331-0082-4DE1-81A8-3CCCFF80B9E1}"/>
              </a:ext>
            </a:extLst>
          </p:cNvPr>
          <p:cNvSpPr>
            <a:spLocks noGrp="1"/>
          </p:cNvSpPr>
          <p:nvPr>
            <p:ph type="title"/>
          </p:nvPr>
        </p:nvSpPr>
        <p:spPr>
          <a:xfrm>
            <a:off x="529792" y="392885"/>
            <a:ext cx="10634394" cy="711638"/>
          </a:xfrm>
        </p:spPr>
        <p:txBody>
          <a:bodyPr/>
          <a:lstStyle/>
          <a:p>
            <a:r>
              <a:rPr lang="da-DK" sz="3200" dirty="0"/>
              <a:t>Dokumentation af NTM i praksis</a:t>
            </a:r>
            <a:br>
              <a:rPr lang="da-DK" sz="4400" dirty="0"/>
            </a:br>
            <a:r>
              <a:rPr lang="da-DK" sz="2400" dirty="0"/>
              <a:t>- NTM virker på alle managementniveauer</a:t>
            </a:r>
          </a:p>
        </p:txBody>
      </p:sp>
      <p:sp>
        <p:nvSpPr>
          <p:cNvPr id="3" name="Pladsholder til indhold 2">
            <a:extLst>
              <a:ext uri="{FF2B5EF4-FFF2-40B4-BE49-F238E27FC236}">
                <a16:creationId xmlns:a16="http://schemas.microsoft.com/office/drawing/2014/main" id="{538F1D2C-294F-402A-A880-282C6105D993}"/>
              </a:ext>
            </a:extLst>
          </p:cNvPr>
          <p:cNvSpPr>
            <a:spLocks noGrp="1"/>
          </p:cNvSpPr>
          <p:nvPr>
            <p:ph sz="quarter" idx="21"/>
          </p:nvPr>
        </p:nvSpPr>
        <p:spPr>
          <a:xfrm>
            <a:off x="542925" y="1294218"/>
            <a:ext cx="9385731" cy="4148139"/>
          </a:xfrm>
        </p:spPr>
        <p:txBody>
          <a:bodyPr/>
          <a:lstStyle/>
          <a:p>
            <a:pPr marL="0" indent="0">
              <a:buNone/>
            </a:pPr>
            <a:endParaRPr lang="da-DK" sz="2800" dirty="0"/>
          </a:p>
          <a:p>
            <a:endParaRPr lang="da-DK" sz="2800" dirty="0"/>
          </a:p>
        </p:txBody>
      </p:sp>
      <p:sp>
        <p:nvSpPr>
          <p:cNvPr id="4" name="Pladsholder til tekst 3">
            <a:extLst>
              <a:ext uri="{FF2B5EF4-FFF2-40B4-BE49-F238E27FC236}">
                <a16:creationId xmlns:a16="http://schemas.microsoft.com/office/drawing/2014/main" id="{1B5E6B35-30D9-45B4-A3D4-0CF5D72EA86F}"/>
              </a:ext>
            </a:extLst>
          </p:cNvPr>
          <p:cNvSpPr>
            <a:spLocks noGrp="1"/>
          </p:cNvSpPr>
          <p:nvPr>
            <p:ph type="body" sz="quarter" idx="4294967295"/>
          </p:nvPr>
        </p:nvSpPr>
        <p:spPr>
          <a:xfrm flipH="1">
            <a:off x="0" y="-8709"/>
            <a:ext cx="216000" cy="5724000"/>
          </a:xfrm>
        </p:spPr>
        <p:txBody>
          <a:bodyPr/>
          <a:lstStyle/>
          <a:p>
            <a:endParaRPr lang="da-DK"/>
          </a:p>
        </p:txBody>
      </p:sp>
      <p:sp>
        <p:nvSpPr>
          <p:cNvPr id="5" name="Pladsholder til tekst 4">
            <a:extLst>
              <a:ext uri="{FF2B5EF4-FFF2-40B4-BE49-F238E27FC236}">
                <a16:creationId xmlns:a16="http://schemas.microsoft.com/office/drawing/2014/main" id="{03FAC74C-0E98-45F7-90A9-EDBBD6B6AD48}"/>
              </a:ext>
            </a:extLst>
          </p:cNvPr>
          <p:cNvSpPr>
            <a:spLocks noGrp="1"/>
          </p:cNvSpPr>
          <p:nvPr>
            <p:ph type="body" sz="quarter" idx="4294967295"/>
          </p:nvPr>
        </p:nvSpPr>
        <p:spPr>
          <a:xfrm>
            <a:off x="0" y="5706000"/>
            <a:ext cx="216000" cy="1152000"/>
          </a:xfrm>
        </p:spPr>
        <p:txBody>
          <a:bodyPr/>
          <a:lstStyle/>
          <a:p>
            <a:endParaRPr lang="da-DK"/>
          </a:p>
        </p:txBody>
      </p:sp>
      <p:sp>
        <p:nvSpPr>
          <p:cNvPr id="7" name="Pladsholder til indhold 2">
            <a:extLst>
              <a:ext uri="{FF2B5EF4-FFF2-40B4-BE49-F238E27FC236}">
                <a16:creationId xmlns:a16="http://schemas.microsoft.com/office/drawing/2014/main" id="{3794A03F-3ED8-4409-89AC-664C40E8EC10}"/>
              </a:ext>
            </a:extLst>
          </p:cNvPr>
          <p:cNvSpPr txBox="1">
            <a:spLocks/>
          </p:cNvSpPr>
          <p:nvPr/>
        </p:nvSpPr>
        <p:spPr>
          <a:xfrm>
            <a:off x="542924" y="1549399"/>
            <a:ext cx="10372725" cy="4949055"/>
          </a:xfrm>
          <a:prstGeom prst="rect">
            <a:avLst/>
          </a:prstGeom>
          <a:noFill/>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2000" lvl="1" indent="0">
              <a:buNone/>
            </a:pPr>
            <a:r>
              <a:rPr lang="da-DK" sz="3000" b="1" dirty="0"/>
              <a:t>2. Køer opdelt i tredjedele efter NTM</a:t>
            </a:r>
          </a:p>
          <a:p>
            <a:pPr lvl="1"/>
            <a:endParaRPr lang="da-DK" sz="1200" b="1" dirty="0"/>
          </a:p>
          <a:p>
            <a:pPr lvl="1"/>
            <a:endParaRPr lang="da-DK" sz="1200" b="1" dirty="0"/>
          </a:p>
          <a:p>
            <a:pPr lvl="1"/>
            <a:endParaRPr lang="da-DK" sz="1200" b="1" dirty="0"/>
          </a:p>
          <a:p>
            <a:pPr lvl="1"/>
            <a:endParaRPr lang="da-DK" sz="1200" b="1" dirty="0"/>
          </a:p>
          <a:p>
            <a:pPr lvl="1"/>
            <a:endParaRPr lang="da-DK" sz="1200" b="1" dirty="0"/>
          </a:p>
          <a:p>
            <a:pPr lvl="1"/>
            <a:endParaRPr lang="da-DK" sz="1200" b="1" dirty="0"/>
          </a:p>
          <a:p>
            <a:pPr lvl="1"/>
            <a:endParaRPr lang="da-DK" sz="1200" b="1" dirty="0"/>
          </a:p>
          <a:p>
            <a:pPr lvl="1"/>
            <a:endParaRPr lang="da-DK" sz="1200" b="1" dirty="0"/>
          </a:p>
          <a:p>
            <a:endParaRPr lang="da-DK" sz="1400" b="1" dirty="0"/>
          </a:p>
          <a:p>
            <a:pPr lvl="1"/>
            <a:endParaRPr lang="da-DK" sz="2200" dirty="0"/>
          </a:p>
          <a:p>
            <a:pPr lvl="1"/>
            <a:endParaRPr lang="da-DK" sz="2200" dirty="0"/>
          </a:p>
          <a:p>
            <a:endParaRPr lang="da-DK" sz="2800" dirty="0"/>
          </a:p>
          <a:p>
            <a:pPr lvl="1"/>
            <a:endParaRPr lang="da-DK" sz="2600" dirty="0"/>
          </a:p>
          <a:p>
            <a:endParaRPr lang="da-DK" dirty="0"/>
          </a:p>
        </p:txBody>
      </p:sp>
      <p:pic>
        <p:nvPicPr>
          <p:cNvPr id="6" name="Billede 5">
            <a:extLst>
              <a:ext uri="{FF2B5EF4-FFF2-40B4-BE49-F238E27FC236}">
                <a16:creationId xmlns:a16="http://schemas.microsoft.com/office/drawing/2014/main" id="{A06D85A3-637C-4517-9C98-8B67B69067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28952" y="2004721"/>
            <a:ext cx="4436510" cy="2492896"/>
          </a:xfrm>
          <a:prstGeom prst="rect">
            <a:avLst/>
          </a:prstGeom>
          <a:ln>
            <a:noFill/>
          </a:ln>
          <a:effectLst>
            <a:softEdge rad="112500"/>
          </a:effectLst>
        </p:spPr>
      </p:pic>
      <p:pic>
        <p:nvPicPr>
          <p:cNvPr id="8" name="Billede 7">
            <a:extLst>
              <a:ext uri="{FF2B5EF4-FFF2-40B4-BE49-F238E27FC236}">
                <a16:creationId xmlns:a16="http://schemas.microsoft.com/office/drawing/2014/main" id="{EF37C346-9DF2-4E9C-95D5-314F2B8213B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79140" y="2004721"/>
            <a:ext cx="4436510" cy="2492896"/>
          </a:xfrm>
          <a:prstGeom prst="rect">
            <a:avLst/>
          </a:prstGeom>
          <a:ln>
            <a:noFill/>
          </a:ln>
          <a:effectLst>
            <a:softEdge rad="112500"/>
          </a:effectLst>
        </p:spPr>
      </p:pic>
      <p:sp>
        <p:nvSpPr>
          <p:cNvPr id="9" name="Pil: nedad 8">
            <a:extLst>
              <a:ext uri="{FF2B5EF4-FFF2-40B4-BE49-F238E27FC236}">
                <a16:creationId xmlns:a16="http://schemas.microsoft.com/office/drawing/2014/main" id="{2791DFE7-226F-4670-8D5B-2A82E2FF1B62}"/>
              </a:ext>
            </a:extLst>
          </p:cNvPr>
          <p:cNvSpPr/>
          <p:nvPr/>
        </p:nvSpPr>
        <p:spPr>
          <a:xfrm rot="1993409">
            <a:off x="7472949" y="4084401"/>
            <a:ext cx="793020" cy="1307604"/>
          </a:xfrm>
          <a:prstGeom prst="down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da-DK" sz="1400" b="1" dirty="0">
                <a:solidFill>
                  <a:schemeClr val="tx1"/>
                </a:solidFill>
              </a:rPr>
              <a:t>Lavt</a:t>
            </a:r>
          </a:p>
        </p:txBody>
      </p:sp>
      <p:sp>
        <p:nvSpPr>
          <p:cNvPr id="10" name="Pil: nedad 9">
            <a:extLst>
              <a:ext uri="{FF2B5EF4-FFF2-40B4-BE49-F238E27FC236}">
                <a16:creationId xmlns:a16="http://schemas.microsoft.com/office/drawing/2014/main" id="{865A03DF-7332-4738-A84D-891A409D2B68}"/>
              </a:ext>
            </a:extLst>
          </p:cNvPr>
          <p:cNvSpPr/>
          <p:nvPr/>
        </p:nvSpPr>
        <p:spPr>
          <a:xfrm rot="19395592">
            <a:off x="9408251" y="4090972"/>
            <a:ext cx="793020" cy="1282324"/>
          </a:xfrm>
          <a:prstGeom prst="down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da-DK" sz="1400" b="1" dirty="0">
                <a:solidFill>
                  <a:schemeClr val="tx1"/>
                </a:solidFill>
              </a:rPr>
              <a:t>Højt</a:t>
            </a:r>
          </a:p>
        </p:txBody>
      </p:sp>
      <p:pic>
        <p:nvPicPr>
          <p:cNvPr id="11" name="Billede 10">
            <a:extLst>
              <a:ext uri="{FF2B5EF4-FFF2-40B4-BE49-F238E27FC236}">
                <a16:creationId xmlns:a16="http://schemas.microsoft.com/office/drawing/2014/main" id="{B01D2856-6382-4F64-A1D2-92C6FFF9696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370638" y="5328441"/>
            <a:ext cx="2381979" cy="1503868"/>
          </a:xfrm>
          <a:prstGeom prst="rect">
            <a:avLst/>
          </a:prstGeom>
        </p:spPr>
      </p:pic>
      <p:pic>
        <p:nvPicPr>
          <p:cNvPr id="12" name="Billede 11">
            <a:extLst>
              <a:ext uri="{FF2B5EF4-FFF2-40B4-BE49-F238E27FC236}">
                <a16:creationId xmlns:a16="http://schemas.microsoft.com/office/drawing/2014/main" id="{9C2DECB8-CEA7-4B5E-9BD7-9E1FBDF9F7B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360204" y="5328441"/>
            <a:ext cx="2381979" cy="1503868"/>
          </a:xfrm>
          <a:prstGeom prst="rect">
            <a:avLst/>
          </a:prstGeom>
        </p:spPr>
      </p:pic>
      <p:pic>
        <p:nvPicPr>
          <p:cNvPr id="13" name="Billede 12">
            <a:extLst>
              <a:ext uri="{FF2B5EF4-FFF2-40B4-BE49-F238E27FC236}">
                <a16:creationId xmlns:a16="http://schemas.microsoft.com/office/drawing/2014/main" id="{3692D928-13C0-44D7-A064-8EE74F900B9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83158" y="5249767"/>
            <a:ext cx="2381979" cy="1503868"/>
          </a:xfrm>
          <a:prstGeom prst="rect">
            <a:avLst/>
          </a:prstGeom>
        </p:spPr>
      </p:pic>
      <p:pic>
        <p:nvPicPr>
          <p:cNvPr id="14" name="Billede 13">
            <a:extLst>
              <a:ext uri="{FF2B5EF4-FFF2-40B4-BE49-F238E27FC236}">
                <a16:creationId xmlns:a16="http://schemas.microsoft.com/office/drawing/2014/main" id="{A9325879-7EA5-470D-B8DE-D82E2BA0FE7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300278" y="5249767"/>
            <a:ext cx="2381979" cy="1503868"/>
          </a:xfrm>
          <a:prstGeom prst="rect">
            <a:avLst/>
          </a:prstGeom>
        </p:spPr>
      </p:pic>
      <p:sp>
        <p:nvSpPr>
          <p:cNvPr id="15" name="Pil: nedad 14">
            <a:extLst>
              <a:ext uri="{FF2B5EF4-FFF2-40B4-BE49-F238E27FC236}">
                <a16:creationId xmlns:a16="http://schemas.microsoft.com/office/drawing/2014/main" id="{C4A685B9-E25B-44A6-8100-609C116D3864}"/>
              </a:ext>
            </a:extLst>
          </p:cNvPr>
          <p:cNvSpPr/>
          <p:nvPr/>
        </p:nvSpPr>
        <p:spPr>
          <a:xfrm rot="2178061">
            <a:off x="1804242" y="4098995"/>
            <a:ext cx="793020" cy="1307604"/>
          </a:xfrm>
          <a:prstGeom prst="down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vert="vert270" rtlCol="0" anchor="ctr"/>
          <a:lstStyle/>
          <a:p>
            <a:pPr algn="ctr"/>
            <a:r>
              <a:rPr lang="da-DK" sz="1400" b="1" dirty="0">
                <a:solidFill>
                  <a:schemeClr val="tx1"/>
                </a:solidFill>
              </a:rPr>
              <a:t>Lavt</a:t>
            </a:r>
          </a:p>
        </p:txBody>
      </p:sp>
      <p:sp>
        <p:nvSpPr>
          <p:cNvPr id="16" name="Pil: nedad 15">
            <a:extLst>
              <a:ext uri="{FF2B5EF4-FFF2-40B4-BE49-F238E27FC236}">
                <a16:creationId xmlns:a16="http://schemas.microsoft.com/office/drawing/2014/main" id="{998A80FA-95BA-4A1A-8415-D4808CB47B09}"/>
              </a:ext>
            </a:extLst>
          </p:cNvPr>
          <p:cNvSpPr/>
          <p:nvPr/>
        </p:nvSpPr>
        <p:spPr>
          <a:xfrm rot="19395592">
            <a:off x="3784105" y="4163729"/>
            <a:ext cx="793020" cy="1282324"/>
          </a:xfrm>
          <a:prstGeom prst="down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vert="vert" rtlCol="0" anchor="ctr"/>
          <a:lstStyle/>
          <a:p>
            <a:pPr algn="ctr"/>
            <a:r>
              <a:rPr lang="da-DK" sz="1400" b="1" dirty="0">
                <a:solidFill>
                  <a:schemeClr val="tx1"/>
                </a:solidFill>
              </a:rPr>
              <a:t>Højt</a:t>
            </a:r>
          </a:p>
        </p:txBody>
      </p:sp>
      <p:sp>
        <p:nvSpPr>
          <p:cNvPr id="17" name="Pil: venstre-højre 16">
            <a:extLst>
              <a:ext uri="{FF2B5EF4-FFF2-40B4-BE49-F238E27FC236}">
                <a16:creationId xmlns:a16="http://schemas.microsoft.com/office/drawing/2014/main" id="{65CBF663-AF1C-44B7-8394-1B91FCED1F4B}"/>
              </a:ext>
            </a:extLst>
          </p:cNvPr>
          <p:cNvSpPr/>
          <p:nvPr/>
        </p:nvSpPr>
        <p:spPr>
          <a:xfrm>
            <a:off x="2238375" y="6353175"/>
            <a:ext cx="1240959" cy="40046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Forskel</a:t>
            </a:r>
          </a:p>
        </p:txBody>
      </p:sp>
      <p:sp>
        <p:nvSpPr>
          <p:cNvPr id="18" name="Pil: venstre-højre 17">
            <a:extLst>
              <a:ext uri="{FF2B5EF4-FFF2-40B4-BE49-F238E27FC236}">
                <a16:creationId xmlns:a16="http://schemas.microsoft.com/office/drawing/2014/main" id="{674861C8-7845-4977-981B-B1DBD25EB595}"/>
              </a:ext>
            </a:extLst>
          </p:cNvPr>
          <p:cNvSpPr/>
          <p:nvPr/>
        </p:nvSpPr>
        <p:spPr>
          <a:xfrm>
            <a:off x="8172450" y="6381750"/>
            <a:ext cx="1240959" cy="40046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Forskel</a:t>
            </a:r>
          </a:p>
        </p:txBody>
      </p:sp>
      <p:sp>
        <p:nvSpPr>
          <p:cNvPr id="19" name="Tekstfelt 18">
            <a:extLst>
              <a:ext uri="{FF2B5EF4-FFF2-40B4-BE49-F238E27FC236}">
                <a16:creationId xmlns:a16="http://schemas.microsoft.com/office/drawing/2014/main" id="{3D7EABFC-5D0C-404E-B3E3-89DF0B172E63}"/>
              </a:ext>
            </a:extLst>
          </p:cNvPr>
          <p:cNvSpPr txBox="1"/>
          <p:nvPr/>
        </p:nvSpPr>
        <p:spPr>
          <a:xfrm>
            <a:off x="1504950" y="2181225"/>
            <a:ext cx="3860031" cy="276999"/>
          </a:xfrm>
          <a:prstGeom prst="rect">
            <a:avLst/>
          </a:prstGeom>
          <a:noFill/>
        </p:spPr>
        <p:txBody>
          <a:bodyPr wrap="none" lIns="0" tIns="0" rIns="0" bIns="0" rtlCol="0">
            <a:spAutoFit/>
          </a:bodyPr>
          <a:lstStyle/>
          <a:p>
            <a:r>
              <a:rPr lang="da-DK" b="1" dirty="0" err="1">
                <a:solidFill>
                  <a:schemeClr val="bg1"/>
                </a:solidFill>
              </a:rPr>
              <a:t>Højtydende</a:t>
            </a:r>
            <a:r>
              <a:rPr lang="da-DK" b="1" dirty="0">
                <a:solidFill>
                  <a:schemeClr val="bg1"/>
                </a:solidFill>
              </a:rPr>
              <a:t> (&gt;650 kg fedt + protein)</a:t>
            </a:r>
            <a:endParaRPr lang="da-DK" dirty="0">
              <a:solidFill>
                <a:schemeClr val="bg1"/>
              </a:solidFill>
            </a:endParaRPr>
          </a:p>
        </p:txBody>
      </p:sp>
      <p:sp>
        <p:nvSpPr>
          <p:cNvPr id="20" name="Tekstfelt 19">
            <a:extLst>
              <a:ext uri="{FF2B5EF4-FFF2-40B4-BE49-F238E27FC236}">
                <a16:creationId xmlns:a16="http://schemas.microsoft.com/office/drawing/2014/main" id="{076D9B00-DD73-46C2-92E7-0FC8911D6539}"/>
              </a:ext>
            </a:extLst>
          </p:cNvPr>
          <p:cNvSpPr txBox="1"/>
          <p:nvPr/>
        </p:nvSpPr>
        <p:spPr>
          <a:xfrm>
            <a:off x="6178660" y="2190750"/>
            <a:ext cx="4452402" cy="307777"/>
          </a:xfrm>
          <a:prstGeom prst="rect">
            <a:avLst/>
          </a:prstGeom>
          <a:noFill/>
        </p:spPr>
        <p:txBody>
          <a:bodyPr wrap="square" lIns="0" tIns="0" rIns="0" bIns="0" rtlCol="0">
            <a:spAutoFit/>
          </a:bodyPr>
          <a:lstStyle/>
          <a:p>
            <a:pPr marL="522000" lvl="2" indent="0">
              <a:buNone/>
            </a:pPr>
            <a:r>
              <a:rPr lang="da-DK" b="1" dirty="0">
                <a:solidFill>
                  <a:schemeClr val="bg1"/>
                </a:solidFill>
              </a:rPr>
              <a:t>Lavtydende (&lt;600 kg fedt + protein</a:t>
            </a:r>
            <a:r>
              <a:rPr lang="da-DK" sz="2000" b="1" dirty="0">
                <a:solidFill>
                  <a:schemeClr val="bg1"/>
                </a:solidFill>
              </a:rPr>
              <a:t>)</a:t>
            </a:r>
            <a:endParaRPr lang="da-DK" sz="2400" b="1" dirty="0">
              <a:solidFill>
                <a:schemeClr val="bg1"/>
              </a:solidFill>
            </a:endParaRPr>
          </a:p>
        </p:txBody>
      </p:sp>
    </p:spTree>
    <p:extLst>
      <p:ext uri="{BB962C8B-B14F-4D97-AF65-F5344CB8AC3E}">
        <p14:creationId xmlns:p14="http://schemas.microsoft.com/office/powerpoint/2010/main" val="42567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64D331-0082-4DE1-81A8-3CCCFF80B9E1}"/>
              </a:ext>
            </a:extLst>
          </p:cNvPr>
          <p:cNvSpPr>
            <a:spLocks noGrp="1"/>
          </p:cNvSpPr>
          <p:nvPr>
            <p:ph type="title"/>
          </p:nvPr>
        </p:nvSpPr>
        <p:spPr>
          <a:xfrm>
            <a:off x="529792" y="185430"/>
            <a:ext cx="10634394" cy="711638"/>
          </a:xfrm>
        </p:spPr>
        <p:txBody>
          <a:bodyPr/>
          <a:lstStyle/>
          <a:p>
            <a:r>
              <a:rPr lang="da-DK" sz="3200" dirty="0"/>
              <a:t>Dokumentation af NTM i praksis</a:t>
            </a:r>
            <a:br>
              <a:rPr lang="da-DK" sz="4400" dirty="0"/>
            </a:br>
            <a:r>
              <a:rPr lang="da-DK" sz="2400" dirty="0"/>
              <a:t>- NTM virker på alle management niveauer</a:t>
            </a:r>
          </a:p>
        </p:txBody>
      </p:sp>
      <p:sp>
        <p:nvSpPr>
          <p:cNvPr id="4" name="Pladsholder til tekst 3">
            <a:extLst>
              <a:ext uri="{FF2B5EF4-FFF2-40B4-BE49-F238E27FC236}">
                <a16:creationId xmlns:a16="http://schemas.microsoft.com/office/drawing/2014/main" id="{1B5E6B35-30D9-45B4-A3D4-0CF5D72EA86F}"/>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03FAC74C-0E98-45F7-90A9-EDBBD6B6AD48}"/>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10" name="Pladsholder til indhold 9">
            <a:extLst>
              <a:ext uri="{FF2B5EF4-FFF2-40B4-BE49-F238E27FC236}">
                <a16:creationId xmlns:a16="http://schemas.microsoft.com/office/drawing/2014/main" id="{F445E932-80B8-43CC-9A6E-0D82966F02B1}"/>
              </a:ext>
            </a:extLst>
          </p:cNvPr>
          <p:cNvGraphicFramePr>
            <a:graphicFrameLocks noGrp="1"/>
          </p:cNvGraphicFramePr>
          <p:nvPr>
            <p:ph sz="quarter" idx="21"/>
          </p:nvPr>
        </p:nvGraphicFramePr>
        <p:xfrm>
          <a:off x="2224357" y="1519588"/>
          <a:ext cx="7045575" cy="4602480"/>
        </p:xfrm>
        <a:graphic>
          <a:graphicData uri="http://schemas.openxmlformats.org/drawingml/2006/table">
            <a:tbl>
              <a:tblPr firstRow="1" bandRow="1">
                <a:tableStyleId>{21E4AEA4-8DFA-4A89-87EB-49C32662AFE0}</a:tableStyleId>
              </a:tblPr>
              <a:tblGrid>
                <a:gridCol w="4019995">
                  <a:extLst>
                    <a:ext uri="{9D8B030D-6E8A-4147-A177-3AD203B41FA5}">
                      <a16:colId xmlns:a16="http://schemas.microsoft.com/office/drawing/2014/main" val="122404249"/>
                    </a:ext>
                  </a:extLst>
                </a:gridCol>
                <a:gridCol w="756395">
                  <a:extLst>
                    <a:ext uri="{9D8B030D-6E8A-4147-A177-3AD203B41FA5}">
                      <a16:colId xmlns:a16="http://schemas.microsoft.com/office/drawing/2014/main" val="1956513906"/>
                    </a:ext>
                  </a:extLst>
                </a:gridCol>
                <a:gridCol w="756395">
                  <a:extLst>
                    <a:ext uri="{9D8B030D-6E8A-4147-A177-3AD203B41FA5}">
                      <a16:colId xmlns:a16="http://schemas.microsoft.com/office/drawing/2014/main" val="3314717335"/>
                    </a:ext>
                  </a:extLst>
                </a:gridCol>
                <a:gridCol w="756395">
                  <a:extLst>
                    <a:ext uri="{9D8B030D-6E8A-4147-A177-3AD203B41FA5}">
                      <a16:colId xmlns:a16="http://schemas.microsoft.com/office/drawing/2014/main" val="2110568147"/>
                    </a:ext>
                  </a:extLst>
                </a:gridCol>
                <a:gridCol w="756395">
                  <a:extLst>
                    <a:ext uri="{9D8B030D-6E8A-4147-A177-3AD203B41FA5}">
                      <a16:colId xmlns:a16="http://schemas.microsoft.com/office/drawing/2014/main" val="2815665690"/>
                    </a:ext>
                  </a:extLst>
                </a:gridCol>
              </a:tblGrid>
              <a:tr h="370840">
                <a:tc>
                  <a:txBody>
                    <a:bodyPr/>
                    <a:lstStyle/>
                    <a:p>
                      <a:r>
                        <a:rPr lang="da-DK" sz="2000" dirty="0"/>
                        <a:t>Avlsmål</a:t>
                      </a:r>
                    </a:p>
                  </a:txBody>
                  <a:tcPr/>
                </a:tc>
                <a:tc gridSpan="4">
                  <a:txBody>
                    <a:bodyPr/>
                    <a:lstStyle/>
                    <a:p>
                      <a:pPr algn="ctr"/>
                      <a:r>
                        <a:rPr lang="da-DK" sz="2000" dirty="0"/>
                        <a:t>NTM*</a:t>
                      </a:r>
                    </a:p>
                  </a:txBody>
                  <a:tcPr/>
                </a:tc>
                <a:tc hMerge="1">
                  <a:txBody>
                    <a:bodyPr/>
                    <a:lstStyle/>
                    <a:p>
                      <a:endParaRPr lang="da-DK"/>
                    </a:p>
                  </a:txBody>
                  <a:tcPr/>
                </a:tc>
                <a:tc hMerge="1">
                  <a:txBody>
                    <a:bodyPr/>
                    <a:lstStyle/>
                    <a:p>
                      <a:endParaRPr lang="da-DK" dirty="0"/>
                    </a:p>
                  </a:txBody>
                  <a:tcPr/>
                </a:tc>
                <a:tc hMerge="1">
                  <a:txBody>
                    <a:bodyPr/>
                    <a:lstStyle/>
                    <a:p>
                      <a:pPr algn="ctr"/>
                      <a:endParaRPr lang="da-DK" sz="2000" dirty="0"/>
                    </a:p>
                  </a:txBody>
                  <a:tcPr/>
                </a:tc>
                <a:extLst>
                  <a:ext uri="{0D108BD9-81ED-4DB2-BD59-A6C34878D82A}">
                    <a16:rowId xmlns:a16="http://schemas.microsoft.com/office/drawing/2014/main" val="775873299"/>
                  </a:ext>
                </a:extLst>
              </a:tr>
              <a:tr h="370840">
                <a:tc>
                  <a:txBody>
                    <a:bodyPr/>
                    <a:lstStyle/>
                    <a:p>
                      <a:r>
                        <a:rPr lang="da-DK" sz="2000" dirty="0"/>
                        <a:t>Ydelsesniveau</a:t>
                      </a:r>
                    </a:p>
                  </a:txBody>
                  <a:tcPr>
                    <a:lnB w="12700" cap="flat" cmpd="sng" algn="ctr">
                      <a:solidFill>
                        <a:schemeClr val="tx1"/>
                      </a:solidFill>
                      <a:prstDash val="solid"/>
                      <a:round/>
                      <a:headEnd type="none" w="med" len="med"/>
                      <a:tailEnd type="none" w="med" len="med"/>
                    </a:lnB>
                  </a:tcPr>
                </a:tc>
                <a:tc gridSpan="2">
                  <a:txBody>
                    <a:bodyPr/>
                    <a:lstStyle/>
                    <a:p>
                      <a:pPr algn="ctr"/>
                      <a:r>
                        <a:rPr lang="da-DK" sz="2000" dirty="0"/>
                        <a:t>Høj</a:t>
                      </a:r>
                    </a:p>
                  </a:txBody>
                  <a:tcPr>
                    <a:lnB w="12700" cap="flat" cmpd="sng" algn="ctr">
                      <a:solidFill>
                        <a:schemeClr val="tx1"/>
                      </a:solidFill>
                      <a:prstDash val="solid"/>
                      <a:round/>
                      <a:headEnd type="none" w="med" len="med"/>
                      <a:tailEnd type="none" w="med" len="med"/>
                    </a:lnB>
                  </a:tcPr>
                </a:tc>
                <a:tc hMerge="1">
                  <a:txBody>
                    <a:bodyPr/>
                    <a:lstStyle/>
                    <a:p>
                      <a:pPr algn="ctr"/>
                      <a:endParaRPr lang="da-DK" sz="2000" dirty="0"/>
                    </a:p>
                  </a:txBody>
                  <a:tcPr>
                    <a:lnB w="12700" cap="flat" cmpd="sng" algn="ctr">
                      <a:solidFill>
                        <a:schemeClr val="tx1"/>
                      </a:solidFill>
                      <a:prstDash val="solid"/>
                      <a:round/>
                      <a:headEnd type="none" w="med" len="med"/>
                      <a:tailEnd type="none" w="med" len="med"/>
                    </a:lnB>
                  </a:tcPr>
                </a:tc>
                <a:tc gridSpan="2">
                  <a:txBody>
                    <a:bodyPr/>
                    <a:lstStyle/>
                    <a:p>
                      <a:pPr algn="ctr"/>
                      <a:r>
                        <a:rPr lang="da-DK" sz="2000" dirty="0"/>
                        <a:t>Lav</a:t>
                      </a:r>
                    </a:p>
                  </a:txBody>
                  <a:tcPr>
                    <a:lnB w="12700" cap="flat" cmpd="sng" algn="ctr">
                      <a:solidFill>
                        <a:schemeClr val="tx1"/>
                      </a:solidFill>
                      <a:prstDash val="solid"/>
                      <a:round/>
                      <a:headEnd type="none" w="med" len="med"/>
                      <a:tailEnd type="none" w="med" len="med"/>
                    </a:lnB>
                  </a:tcPr>
                </a:tc>
                <a:tc hMerge="1">
                  <a:txBody>
                    <a:bodyPr/>
                    <a:lstStyle/>
                    <a:p>
                      <a:pPr algn="ctr"/>
                      <a:endParaRPr lang="da-DK" sz="20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5396413"/>
                  </a:ext>
                </a:extLst>
              </a:tr>
              <a:tr h="370840">
                <a:tc>
                  <a:txBody>
                    <a:bodyPr/>
                    <a:lstStyle/>
                    <a:p>
                      <a:pPr marL="0" lvl="0" indent="0">
                        <a:buFont typeface="Arial" panose="020B0604020202020204" pitchFamily="34" charset="0"/>
                        <a:buNone/>
                      </a:pPr>
                      <a:r>
                        <a:rPr lang="da-DK" sz="2000" b="1" dirty="0"/>
                        <a:t>Laktation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2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2000" dirty="0"/>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2000" dirty="0"/>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753637"/>
                  </a:ext>
                </a:extLst>
              </a:tr>
              <a:tr h="370840">
                <a:tc>
                  <a:txBody>
                    <a:bodyPr/>
                    <a:lstStyle/>
                    <a:p>
                      <a:pPr marL="0" indent="0">
                        <a:buNone/>
                      </a:pPr>
                      <a:r>
                        <a:rPr lang="da-DK" sz="2000" b="1" dirty="0"/>
                        <a:t>305 d. ydelser</a:t>
                      </a:r>
                    </a:p>
                    <a:p>
                      <a:pPr marL="800100" lvl="1" indent="-342900">
                        <a:buFont typeface="Arial" panose="020B0604020202020204" pitchFamily="34" charset="0"/>
                        <a:buChar char="•"/>
                      </a:pPr>
                      <a:r>
                        <a:rPr lang="da-DK" sz="2000" dirty="0"/>
                        <a:t>Kg </a:t>
                      </a:r>
                      <a:r>
                        <a:rPr lang="da-DK" sz="2000" dirty="0" err="1"/>
                        <a:t>fedt+protein</a:t>
                      </a:r>
                      <a:endParaRPr lang="da-DK" sz="2000" dirty="0"/>
                    </a:p>
                  </a:txBody>
                  <a:tcPr>
                    <a:lnT w="12700" cap="flat" cmpd="sng" algn="ctr">
                      <a:solidFill>
                        <a:schemeClr val="tx1"/>
                      </a:solidFill>
                      <a:prstDash val="solid"/>
                      <a:round/>
                      <a:headEnd type="none" w="med" len="med"/>
                      <a:tailEnd type="none" w="med" len="med"/>
                    </a:lnT>
                  </a:tcPr>
                </a:tc>
                <a:tc>
                  <a:txBody>
                    <a:bodyPr/>
                    <a:lstStyle/>
                    <a:p>
                      <a:pPr algn="ctr"/>
                      <a:endParaRPr lang="da-DK" sz="2000" dirty="0"/>
                    </a:p>
                    <a:p>
                      <a:pPr algn="ctr"/>
                      <a:r>
                        <a:rPr lang="da-DK" sz="2000" dirty="0"/>
                        <a:t>32</a:t>
                      </a:r>
                    </a:p>
                  </a:txBody>
                  <a:tcPr>
                    <a:lnT w="12700" cap="flat" cmpd="sng" algn="ctr">
                      <a:solidFill>
                        <a:schemeClr val="tx1"/>
                      </a:solidFill>
                      <a:prstDash val="solid"/>
                      <a:round/>
                      <a:headEnd type="none" w="med" len="med"/>
                      <a:tailEnd type="none" w="med" len="med"/>
                    </a:lnT>
                  </a:tcPr>
                </a:tc>
                <a:tc>
                  <a:txBody>
                    <a:bodyPr/>
                    <a:lstStyle/>
                    <a:p>
                      <a:pPr algn="ctr"/>
                      <a:endParaRPr lang="da-DK" sz="2000" dirty="0"/>
                    </a:p>
                    <a:p>
                      <a:pPr algn="ctr"/>
                      <a:r>
                        <a:rPr lang="da-DK" sz="2000" dirty="0"/>
                        <a:t>39</a:t>
                      </a:r>
                    </a:p>
                  </a:txBody>
                  <a:tcPr>
                    <a:lnT w="12700" cap="flat" cmpd="sng" algn="ctr">
                      <a:solidFill>
                        <a:schemeClr val="tx1"/>
                      </a:solidFill>
                      <a:prstDash val="solid"/>
                      <a:round/>
                      <a:headEnd type="none" w="med" len="med"/>
                      <a:tailEnd type="none" w="med" len="med"/>
                    </a:lnT>
                  </a:tcPr>
                </a:tc>
                <a:tc>
                  <a:txBody>
                    <a:bodyPr/>
                    <a:lstStyle/>
                    <a:p>
                      <a:pPr algn="ctr"/>
                      <a:endParaRPr lang="da-DK" sz="2000" dirty="0"/>
                    </a:p>
                    <a:p>
                      <a:pPr algn="ctr"/>
                      <a:r>
                        <a:rPr lang="da-DK" sz="2000" dirty="0"/>
                        <a:t>26</a:t>
                      </a:r>
                    </a:p>
                  </a:txBody>
                  <a:tcPr>
                    <a:lnT w="12700" cap="flat" cmpd="sng" algn="ctr">
                      <a:solidFill>
                        <a:schemeClr val="tx1"/>
                      </a:solidFill>
                      <a:prstDash val="solid"/>
                      <a:round/>
                      <a:headEnd type="none" w="med" len="med"/>
                      <a:tailEnd type="none" w="med" len="med"/>
                    </a:lnT>
                  </a:tcPr>
                </a:tc>
                <a:tc>
                  <a:txBody>
                    <a:bodyPr/>
                    <a:lstStyle/>
                    <a:p>
                      <a:pPr algn="ctr"/>
                      <a:endParaRPr lang="da-DK" sz="2000" dirty="0"/>
                    </a:p>
                    <a:p>
                      <a:pPr algn="ctr"/>
                      <a:r>
                        <a:rPr lang="da-DK" sz="2000"/>
                        <a:t>33</a:t>
                      </a:r>
                      <a:endParaRPr lang="da-DK" sz="20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62719514"/>
                  </a:ext>
                </a:extLst>
              </a:tr>
              <a:tr h="370840">
                <a:tc>
                  <a:txBody>
                    <a:bodyPr/>
                    <a:lstStyle/>
                    <a:p>
                      <a:r>
                        <a:rPr lang="da-DK" sz="2000" b="1" dirty="0"/>
                        <a:t>Frugtbarhed</a:t>
                      </a:r>
                    </a:p>
                    <a:p>
                      <a:pPr marL="742950" lvl="1" indent="-285750">
                        <a:buFont typeface="Arial" panose="020B0604020202020204" pitchFamily="34" charset="0"/>
                        <a:buChar char="•"/>
                      </a:pPr>
                      <a:r>
                        <a:rPr lang="da-DK" sz="2000" dirty="0"/>
                        <a:t>1. til sidste </a:t>
                      </a:r>
                      <a:r>
                        <a:rPr lang="da-DK" sz="2000" dirty="0" err="1"/>
                        <a:t>ins</a:t>
                      </a:r>
                      <a:r>
                        <a:rPr lang="da-DK" sz="2000" dirty="0"/>
                        <a:t>., dage</a:t>
                      </a:r>
                    </a:p>
                  </a:txBody>
                  <a:tcPr/>
                </a:tc>
                <a:tc>
                  <a:txBody>
                    <a:bodyPr/>
                    <a:lstStyle/>
                    <a:p>
                      <a:pPr algn="ctr"/>
                      <a:endParaRPr lang="da-DK" sz="2000" dirty="0"/>
                    </a:p>
                    <a:p>
                      <a:pPr algn="ctr"/>
                      <a:r>
                        <a:rPr lang="da-DK" sz="2000" dirty="0"/>
                        <a:t>-2</a:t>
                      </a:r>
                    </a:p>
                  </a:txBody>
                  <a:tcPr/>
                </a:tc>
                <a:tc>
                  <a:txBody>
                    <a:bodyPr/>
                    <a:lstStyle/>
                    <a:p>
                      <a:pPr algn="ctr"/>
                      <a:endParaRPr lang="da-DK" sz="2000" dirty="0"/>
                    </a:p>
                    <a:p>
                      <a:pPr algn="ctr"/>
                      <a:r>
                        <a:rPr lang="da-DK" sz="2000" dirty="0"/>
                        <a:t>-2</a:t>
                      </a:r>
                    </a:p>
                  </a:txBody>
                  <a:tcPr/>
                </a:tc>
                <a:tc>
                  <a:txBody>
                    <a:bodyPr/>
                    <a:lstStyle/>
                    <a:p>
                      <a:pPr algn="ctr"/>
                      <a:endParaRPr lang="da-DK" sz="2000" dirty="0"/>
                    </a:p>
                    <a:p>
                      <a:pPr algn="ctr"/>
                      <a:r>
                        <a:rPr lang="da-DK" sz="2000" dirty="0"/>
                        <a:t>-4</a:t>
                      </a:r>
                    </a:p>
                  </a:txBody>
                  <a:tcPr/>
                </a:tc>
                <a:tc>
                  <a:txBody>
                    <a:bodyPr/>
                    <a:lstStyle/>
                    <a:p>
                      <a:pPr algn="ctr"/>
                      <a:r>
                        <a:rPr lang="da-DK" sz="2000" dirty="0"/>
                        <a:t> </a:t>
                      </a:r>
                    </a:p>
                    <a:p>
                      <a:pPr algn="ctr"/>
                      <a:r>
                        <a:rPr lang="da-DK" sz="2000" dirty="0"/>
                        <a:t>-3</a:t>
                      </a:r>
                    </a:p>
                  </a:txBody>
                  <a:tcPr/>
                </a:tc>
                <a:extLst>
                  <a:ext uri="{0D108BD9-81ED-4DB2-BD59-A6C34878D82A}">
                    <a16:rowId xmlns:a16="http://schemas.microsoft.com/office/drawing/2014/main" val="2829254885"/>
                  </a:ext>
                </a:extLst>
              </a:tr>
              <a:tr h="370840">
                <a:tc>
                  <a:txBody>
                    <a:bodyPr/>
                    <a:lstStyle/>
                    <a:p>
                      <a:r>
                        <a:rPr lang="da-DK" sz="2000" b="1" dirty="0"/>
                        <a:t>Sundhed</a:t>
                      </a:r>
                    </a:p>
                    <a:p>
                      <a:pPr marL="742950" lvl="1" indent="-285750">
                        <a:buFont typeface="Arial" panose="020B0604020202020204" pitchFamily="34" charset="0"/>
                        <a:buChar char="•"/>
                      </a:pPr>
                      <a:r>
                        <a:rPr lang="da-DK" sz="2000" b="0" dirty="0"/>
                        <a:t>Yverbetændelse, %-enhed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t>Tidlige </a:t>
                      </a:r>
                      <a:r>
                        <a:rPr lang="da-DK" sz="2000" dirty="0" err="1"/>
                        <a:t>repro</a:t>
                      </a:r>
                      <a:r>
                        <a:rPr lang="da-DK" sz="2000" dirty="0"/>
                        <a:t>. lid.</a:t>
                      </a:r>
                      <a:r>
                        <a:rPr lang="da-DK" sz="2000" b="0" dirty="0"/>
                        <a:t>, %-enhed</a:t>
                      </a:r>
                    </a:p>
                  </a:txBody>
                  <a:tcPr/>
                </a:tc>
                <a:tc>
                  <a:txBody>
                    <a:bodyPr/>
                    <a:lstStyle/>
                    <a:p>
                      <a:pPr algn="ctr"/>
                      <a:endParaRPr lang="da-DK"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da-DK" sz="2000" dirty="0"/>
                        <a:t>-1</a:t>
                      </a:r>
                    </a:p>
                    <a:p>
                      <a:pPr algn="ctr"/>
                      <a:r>
                        <a:rPr lang="da-DK" sz="2000" dirty="0"/>
                        <a:t>-3</a:t>
                      </a:r>
                    </a:p>
                  </a:txBody>
                  <a:tcPr/>
                </a:tc>
                <a:tc>
                  <a:txBody>
                    <a:bodyPr/>
                    <a:lstStyle/>
                    <a:p>
                      <a:pPr algn="ctr"/>
                      <a:r>
                        <a:rPr lang="da-DK" sz="2000" dirty="0"/>
                        <a:t> </a:t>
                      </a:r>
                    </a:p>
                    <a:p>
                      <a:pPr algn="ctr"/>
                      <a:r>
                        <a:rPr lang="da-DK" sz="2000" dirty="0"/>
                        <a:t>-2</a:t>
                      </a:r>
                    </a:p>
                    <a:p>
                      <a:pPr algn="ctr"/>
                      <a:r>
                        <a:rPr lang="da-DK" sz="2000" dirty="0"/>
                        <a:t>-2</a:t>
                      </a:r>
                    </a:p>
                  </a:txBody>
                  <a:tcPr/>
                </a:tc>
                <a:tc>
                  <a:txBody>
                    <a:bodyPr/>
                    <a:lstStyle/>
                    <a:p>
                      <a:pPr algn="ctr"/>
                      <a:endParaRPr lang="da-DK"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da-DK" sz="2000" dirty="0"/>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20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da-DK" sz="2000" dirty="0"/>
                        <a:t>-1</a:t>
                      </a:r>
                    </a:p>
                    <a:p>
                      <a:pPr algn="ctr"/>
                      <a:r>
                        <a:rPr lang="da-DK" sz="2000" dirty="0"/>
                        <a:t>-1</a:t>
                      </a:r>
                    </a:p>
                  </a:txBody>
                  <a:tcPr/>
                </a:tc>
                <a:extLst>
                  <a:ext uri="{0D108BD9-81ED-4DB2-BD59-A6C34878D82A}">
                    <a16:rowId xmlns:a16="http://schemas.microsoft.com/office/drawing/2014/main" val="2238391561"/>
                  </a:ext>
                </a:extLst>
              </a:tr>
              <a:tr h="386573">
                <a:tc>
                  <a:txBody>
                    <a:bodyPr/>
                    <a:lstStyle/>
                    <a:p>
                      <a:r>
                        <a:rPr lang="da-DK" sz="2000" b="1" dirty="0"/>
                        <a:t>Kåring 1. laktation</a:t>
                      </a:r>
                    </a:p>
                    <a:p>
                      <a:pPr marL="742950" lvl="1" indent="-285750">
                        <a:buFont typeface="Arial" panose="020B0604020202020204" pitchFamily="34" charset="0"/>
                        <a:buChar char="•"/>
                      </a:pPr>
                      <a:r>
                        <a:rPr lang="da-DK" sz="2000" b="0" dirty="0"/>
                        <a:t>Lemmer, kåringsskala</a:t>
                      </a:r>
                    </a:p>
                    <a:p>
                      <a:pPr marL="742950" lvl="1" indent="-285750">
                        <a:buFont typeface="Arial" panose="020B0604020202020204" pitchFamily="34" charset="0"/>
                        <a:buChar char="•"/>
                      </a:pPr>
                      <a:r>
                        <a:rPr lang="da-DK" sz="2000" b="0" dirty="0"/>
                        <a:t>Yver, kåringsskala</a:t>
                      </a:r>
                    </a:p>
                  </a:txBody>
                  <a:tcPr/>
                </a:tc>
                <a:tc gridSpan="2">
                  <a:txBody>
                    <a:bodyPr/>
                    <a:lstStyle/>
                    <a:p>
                      <a:pPr algn="ctr"/>
                      <a:endParaRPr lang="da-DK" sz="2000" dirty="0"/>
                    </a:p>
                    <a:p>
                      <a:pPr algn="ctr"/>
                      <a:r>
                        <a:rPr lang="da-DK" sz="2000" dirty="0"/>
                        <a:t>0,4</a:t>
                      </a:r>
                    </a:p>
                    <a:p>
                      <a:pPr algn="ctr"/>
                      <a:r>
                        <a:rPr lang="da-DK" sz="2000" dirty="0"/>
                        <a:t>0,4</a:t>
                      </a:r>
                    </a:p>
                  </a:txBody>
                  <a:tcPr/>
                </a:tc>
                <a:tc hMerge="1">
                  <a:txBody>
                    <a:bodyPr/>
                    <a:lstStyle/>
                    <a:p>
                      <a:pPr algn="ctr"/>
                      <a:endParaRPr lang="da-DK" sz="2000" dirty="0"/>
                    </a:p>
                  </a:txBody>
                  <a:tcPr/>
                </a:tc>
                <a:tc gridSpan="2">
                  <a:txBody>
                    <a:bodyPr/>
                    <a:lstStyle/>
                    <a:p>
                      <a:pPr algn="ctr"/>
                      <a:endParaRPr lang="da-DK" sz="2000" dirty="0"/>
                    </a:p>
                    <a:p>
                      <a:pPr algn="ctr"/>
                      <a:r>
                        <a:rPr lang="da-DK" sz="2000" dirty="0"/>
                        <a:t>0,3</a:t>
                      </a:r>
                    </a:p>
                    <a:p>
                      <a:pPr algn="ctr"/>
                      <a:r>
                        <a:rPr lang="da-DK" sz="2000" dirty="0"/>
                        <a:t>0,3</a:t>
                      </a:r>
                    </a:p>
                  </a:txBody>
                  <a:tcPr/>
                </a:tc>
                <a:tc hMerge="1">
                  <a:txBody>
                    <a:bodyPr/>
                    <a:lstStyle/>
                    <a:p>
                      <a:pPr algn="ctr"/>
                      <a:endParaRPr lang="da-DK" sz="2000" dirty="0"/>
                    </a:p>
                  </a:txBody>
                  <a:tcPr/>
                </a:tc>
                <a:extLst>
                  <a:ext uri="{0D108BD9-81ED-4DB2-BD59-A6C34878D82A}">
                    <a16:rowId xmlns:a16="http://schemas.microsoft.com/office/drawing/2014/main" val="1233569541"/>
                  </a:ext>
                </a:extLst>
              </a:tr>
            </a:tbl>
          </a:graphicData>
        </a:graphic>
      </p:graphicFrame>
      <p:sp>
        <p:nvSpPr>
          <p:cNvPr id="3" name="Tekstfelt 2">
            <a:extLst>
              <a:ext uri="{FF2B5EF4-FFF2-40B4-BE49-F238E27FC236}">
                <a16:creationId xmlns:a16="http://schemas.microsoft.com/office/drawing/2014/main" id="{A63551B8-D59D-46C2-8E02-5B3025B9695C}"/>
              </a:ext>
            </a:extLst>
          </p:cNvPr>
          <p:cNvSpPr txBox="1"/>
          <p:nvPr/>
        </p:nvSpPr>
        <p:spPr>
          <a:xfrm>
            <a:off x="2224357" y="6446716"/>
            <a:ext cx="6150708" cy="215444"/>
          </a:xfrm>
          <a:prstGeom prst="rect">
            <a:avLst/>
          </a:prstGeom>
          <a:noFill/>
        </p:spPr>
        <p:txBody>
          <a:bodyPr wrap="square" lIns="0" tIns="0" rIns="0" bIns="0" rtlCol="0">
            <a:spAutoFit/>
          </a:bodyPr>
          <a:lstStyle/>
          <a:p>
            <a:r>
              <a:rPr lang="da-DK" sz="1400" b="1" dirty="0"/>
              <a:t>*Der var en forskel på 12 NTM enheder for begge ydelsesniveauer</a:t>
            </a:r>
          </a:p>
        </p:txBody>
      </p:sp>
      <p:sp>
        <p:nvSpPr>
          <p:cNvPr id="8" name="Tekstfelt 7">
            <a:extLst>
              <a:ext uri="{FF2B5EF4-FFF2-40B4-BE49-F238E27FC236}">
                <a16:creationId xmlns:a16="http://schemas.microsoft.com/office/drawing/2014/main" id="{EC146FD5-22D1-46A9-A3B8-8B6DF44A2430}"/>
              </a:ext>
            </a:extLst>
          </p:cNvPr>
          <p:cNvSpPr txBox="1"/>
          <p:nvPr/>
        </p:nvSpPr>
        <p:spPr>
          <a:xfrm>
            <a:off x="852756" y="1071022"/>
            <a:ext cx="10791848" cy="369332"/>
          </a:xfrm>
          <a:prstGeom prst="rect">
            <a:avLst/>
          </a:prstGeom>
          <a:noFill/>
        </p:spPr>
        <p:txBody>
          <a:bodyPr wrap="square" lIns="0" tIns="0" rIns="0" bIns="0" rtlCol="0">
            <a:spAutoFit/>
          </a:bodyPr>
          <a:lstStyle/>
          <a:p>
            <a:r>
              <a:rPr lang="da-DK" sz="2400" b="1" dirty="0"/>
              <a:t>Forskel mellem bedste og ringeste tredjedel opdelt efter ydelsesniveau</a:t>
            </a:r>
          </a:p>
        </p:txBody>
      </p:sp>
    </p:spTree>
    <p:extLst>
      <p:ext uri="{BB962C8B-B14F-4D97-AF65-F5344CB8AC3E}">
        <p14:creationId xmlns:p14="http://schemas.microsoft.com/office/powerpoint/2010/main" val="2760792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70D37-84A6-47B3-9F3E-BD412CAF742B}"/>
              </a:ext>
            </a:extLst>
          </p:cNvPr>
          <p:cNvSpPr>
            <a:spLocks noGrp="1"/>
          </p:cNvSpPr>
          <p:nvPr>
            <p:ph type="title"/>
          </p:nvPr>
        </p:nvSpPr>
        <p:spPr/>
        <p:txBody>
          <a:bodyPr/>
          <a:lstStyle/>
          <a:p>
            <a:r>
              <a:rPr lang="da-DK" sz="3200" dirty="0"/>
              <a:t>Effekt af stigning i NTM på dækningsbidraget</a:t>
            </a:r>
          </a:p>
        </p:txBody>
      </p:sp>
      <p:sp>
        <p:nvSpPr>
          <p:cNvPr id="4" name="Pladsholder til tekst 3">
            <a:extLst>
              <a:ext uri="{FF2B5EF4-FFF2-40B4-BE49-F238E27FC236}">
                <a16:creationId xmlns:a16="http://schemas.microsoft.com/office/drawing/2014/main" id="{32481277-B5E6-4CC7-9F29-C16999C68889}"/>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2FD553E2-A863-44DA-8886-D9C0A497F001}"/>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6" name="Pladsholder til indhold 5">
            <a:extLst>
              <a:ext uri="{FF2B5EF4-FFF2-40B4-BE49-F238E27FC236}">
                <a16:creationId xmlns:a16="http://schemas.microsoft.com/office/drawing/2014/main" id="{05C4807E-792C-46D4-A9D3-0D24FBCFEE13}"/>
              </a:ext>
            </a:extLst>
          </p:cNvPr>
          <p:cNvGraphicFramePr>
            <a:graphicFrameLocks noGrp="1"/>
          </p:cNvGraphicFramePr>
          <p:nvPr>
            <p:ph sz="quarter" idx="21"/>
            <p:extLst>
              <p:ext uri="{D42A27DB-BD31-4B8C-83A1-F6EECF244321}">
                <p14:modId xmlns:p14="http://schemas.microsoft.com/office/powerpoint/2010/main" val="1750230950"/>
              </p:ext>
            </p:extLst>
          </p:nvPr>
        </p:nvGraphicFramePr>
        <p:xfrm>
          <a:off x="542925" y="1549400"/>
          <a:ext cx="10738100" cy="4450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boks 4">
            <a:extLst>
              <a:ext uri="{FF2B5EF4-FFF2-40B4-BE49-F238E27FC236}">
                <a16:creationId xmlns:a16="http://schemas.microsoft.com/office/drawing/2014/main" id="{A86E9B98-3E33-4D90-B812-84FBAD7D0B4D}"/>
              </a:ext>
            </a:extLst>
          </p:cNvPr>
          <p:cNvSpPr txBox="1">
            <a:spLocks noChangeArrowheads="1"/>
          </p:cNvSpPr>
          <p:nvPr/>
        </p:nvSpPr>
        <p:spPr bwMode="auto">
          <a:xfrm>
            <a:off x="4485651" y="6124575"/>
            <a:ext cx="3694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2800">
                <a:solidFill>
                  <a:srgbClr val="2F2F2F"/>
                </a:solidFill>
                <a:latin typeface="Arial" charset="0"/>
                <a:cs typeface="Arial" charset="0"/>
              </a:defRPr>
            </a:lvl1pPr>
            <a:lvl2pPr marL="742950" indent="-285750" eaLnBrk="0" hangingPunct="0">
              <a:spcBef>
                <a:spcPct val="20000"/>
              </a:spcBef>
              <a:buBlip>
                <a:blip r:embed="rId4"/>
              </a:buBlip>
              <a:defRPr sz="2400">
                <a:solidFill>
                  <a:srgbClr val="2F2F2F"/>
                </a:solidFill>
                <a:latin typeface="Arial" charset="0"/>
                <a:cs typeface="Arial" charset="0"/>
              </a:defRPr>
            </a:lvl2pPr>
            <a:lvl3pPr marL="1143000" indent="-228600" eaLnBrk="0" hangingPunct="0">
              <a:spcBef>
                <a:spcPct val="20000"/>
              </a:spcBef>
              <a:buBlip>
                <a:blip r:embed="rId4"/>
              </a:buBlip>
              <a:defRPr sz="2400">
                <a:solidFill>
                  <a:srgbClr val="2F2F2F"/>
                </a:solidFill>
                <a:latin typeface="Arial" charset="0"/>
                <a:cs typeface="Arial" charset="0"/>
              </a:defRPr>
            </a:lvl3pPr>
            <a:lvl4pPr marL="1600200" indent="-228600" eaLnBrk="0" hangingPunct="0">
              <a:spcBef>
                <a:spcPct val="20000"/>
              </a:spcBef>
              <a:buBlip>
                <a:blip r:embed="rId4"/>
              </a:buBlip>
              <a:defRPr sz="2400">
                <a:solidFill>
                  <a:srgbClr val="2F2F2F"/>
                </a:solidFill>
                <a:latin typeface="Arial" charset="0"/>
                <a:cs typeface="Arial" charset="0"/>
              </a:defRPr>
            </a:lvl4pPr>
            <a:lvl5pPr marL="2057400" indent="-228600" eaLnBrk="0" hangingPunct="0">
              <a:spcBef>
                <a:spcPct val="20000"/>
              </a:spcBef>
              <a:buBlip>
                <a:blip r:embed="rId4"/>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4"/>
              </a:buBlip>
              <a:defRPr sz="2400">
                <a:solidFill>
                  <a:srgbClr val="2F2F2F"/>
                </a:solidFill>
                <a:latin typeface="Arial" charset="0"/>
                <a:cs typeface="Arial" charset="0"/>
              </a:defRPr>
            </a:lvl9pPr>
          </a:lstStyle>
          <a:p>
            <a:pPr eaLnBrk="1" hangingPunct="1">
              <a:spcBef>
                <a:spcPct val="0"/>
              </a:spcBef>
              <a:buFontTx/>
              <a:buNone/>
            </a:pPr>
            <a:r>
              <a:rPr lang="da-DK" altLang="da-DK" sz="1800" dirty="0">
                <a:solidFill>
                  <a:schemeClr val="tx1"/>
                </a:solidFill>
              </a:rPr>
              <a:t>DB = 240 kr. for hver NTM-enhed</a:t>
            </a:r>
          </a:p>
        </p:txBody>
      </p:sp>
    </p:spTree>
    <p:extLst>
      <p:ext uri="{BB962C8B-B14F-4D97-AF65-F5344CB8AC3E}">
        <p14:creationId xmlns:p14="http://schemas.microsoft.com/office/powerpoint/2010/main" val="287266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AE0F7-973D-4B03-9577-74E85B6872F4}"/>
              </a:ext>
            </a:extLst>
          </p:cNvPr>
          <p:cNvSpPr>
            <a:spLocks noGrp="1"/>
          </p:cNvSpPr>
          <p:nvPr>
            <p:ph type="title"/>
          </p:nvPr>
        </p:nvSpPr>
        <p:spPr/>
        <p:txBody>
          <a:bodyPr/>
          <a:lstStyle/>
          <a:p>
            <a:r>
              <a:rPr lang="da-DK" sz="3200" dirty="0"/>
              <a:t>Hvorfor skal du vide noget om avl?</a:t>
            </a:r>
          </a:p>
        </p:txBody>
      </p:sp>
      <p:sp>
        <p:nvSpPr>
          <p:cNvPr id="3" name="Pladsholder til indhold 2">
            <a:extLst>
              <a:ext uri="{FF2B5EF4-FFF2-40B4-BE49-F238E27FC236}">
                <a16:creationId xmlns:a16="http://schemas.microsoft.com/office/drawing/2014/main" id="{75A7DBDC-D091-49DA-97E6-7C51A6D60380}"/>
              </a:ext>
            </a:extLst>
          </p:cNvPr>
          <p:cNvSpPr>
            <a:spLocks noGrp="1"/>
          </p:cNvSpPr>
          <p:nvPr>
            <p:ph sz="quarter" idx="21"/>
          </p:nvPr>
        </p:nvSpPr>
        <p:spPr/>
        <p:txBody>
          <a:bodyPr/>
          <a:lstStyle/>
          <a:p>
            <a:pPr marL="431800" indent="-431800">
              <a:defRPr/>
            </a:pPr>
            <a:r>
              <a:rPr lang="da-DK" altLang="da-DK" sz="2400" dirty="0">
                <a:latin typeface="Arial" charset="0"/>
                <a:cs typeface="Arial" charset="0"/>
              </a:rPr>
              <a:t>For at kunne vælge den rigtige avlsstrategi</a:t>
            </a:r>
          </a:p>
          <a:p>
            <a:pPr marL="431800" indent="-431800">
              <a:defRPr/>
            </a:pPr>
            <a:endParaRPr lang="da-DK" altLang="da-DK" sz="2400" dirty="0">
              <a:latin typeface="Arial" charset="0"/>
              <a:cs typeface="Arial" charset="0"/>
            </a:endParaRPr>
          </a:p>
          <a:p>
            <a:pPr marL="431800" indent="-431800">
              <a:defRPr/>
            </a:pPr>
            <a:r>
              <a:rPr lang="da-DK" altLang="da-DK" sz="2400" dirty="0">
                <a:latin typeface="Arial" charset="0"/>
                <a:cs typeface="Arial" charset="0"/>
              </a:rPr>
              <a:t>Fordi avl giver produktionsstigning</a:t>
            </a:r>
          </a:p>
          <a:p>
            <a:pPr marL="0" indent="0">
              <a:buFontTx/>
              <a:buNone/>
              <a:defRPr/>
            </a:pPr>
            <a:endParaRPr lang="da-DK" altLang="da-DK" sz="2400" dirty="0">
              <a:latin typeface="Arial" charset="0"/>
              <a:cs typeface="Arial" charset="0"/>
            </a:endParaRPr>
          </a:p>
          <a:p>
            <a:pPr marL="431800" indent="-431800">
              <a:defRPr/>
            </a:pPr>
            <a:r>
              <a:rPr lang="da-DK" altLang="da-DK" sz="2400" dirty="0">
                <a:latin typeface="Arial" charset="0"/>
                <a:cs typeface="Arial" charset="0"/>
              </a:rPr>
              <a:t>Fordi avl giver bundlinje</a:t>
            </a:r>
          </a:p>
          <a:p>
            <a:endParaRPr lang="da-DK" dirty="0"/>
          </a:p>
        </p:txBody>
      </p:sp>
      <p:sp>
        <p:nvSpPr>
          <p:cNvPr id="4" name="Pladsholder til tekst 3">
            <a:extLst>
              <a:ext uri="{FF2B5EF4-FFF2-40B4-BE49-F238E27FC236}">
                <a16:creationId xmlns:a16="http://schemas.microsoft.com/office/drawing/2014/main" id="{97DF6F7A-2512-4EFF-81FE-A50CD94F2D17}"/>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9B6FA0C7-3072-4F55-9ECA-9244DDA1FC3D}"/>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descr="Stock foto af 'spørgsmålstegn, magnifyingglass, hvorfor'">
            <a:extLst>
              <a:ext uri="{FF2B5EF4-FFF2-40B4-BE49-F238E27FC236}">
                <a16:creationId xmlns:a16="http://schemas.microsoft.com/office/drawing/2014/main" id="{EAB33B7E-349C-45E8-B1B7-4C508D71EB3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49383" y="1710452"/>
            <a:ext cx="4142427" cy="39870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152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658E3-4B4C-4220-94B3-18920569C194}"/>
              </a:ext>
            </a:extLst>
          </p:cNvPr>
          <p:cNvSpPr>
            <a:spLocks noGrp="1"/>
          </p:cNvSpPr>
          <p:nvPr>
            <p:ph type="title"/>
          </p:nvPr>
        </p:nvSpPr>
        <p:spPr/>
        <p:txBody>
          <a:bodyPr/>
          <a:lstStyle/>
          <a:p>
            <a:r>
              <a:rPr lang="da-DK" sz="3200" dirty="0"/>
              <a:t>NTM sætter fokus på indtægter og udgifter</a:t>
            </a:r>
          </a:p>
        </p:txBody>
      </p:sp>
      <p:sp>
        <p:nvSpPr>
          <p:cNvPr id="3" name="Pladsholder til indhold 2">
            <a:extLst>
              <a:ext uri="{FF2B5EF4-FFF2-40B4-BE49-F238E27FC236}">
                <a16:creationId xmlns:a16="http://schemas.microsoft.com/office/drawing/2014/main" id="{93D9FEA4-B310-4980-9E17-AF0F9CB93F68}"/>
              </a:ext>
            </a:extLst>
          </p:cNvPr>
          <p:cNvSpPr>
            <a:spLocks noGrp="1"/>
          </p:cNvSpPr>
          <p:nvPr>
            <p:ph sz="quarter" idx="21"/>
          </p:nvPr>
        </p:nvSpPr>
        <p:spPr/>
        <p:txBody>
          <a:bodyPr/>
          <a:lstStyle/>
          <a:p>
            <a:pPr>
              <a:spcAft>
                <a:spcPts val="1200"/>
              </a:spcAft>
            </a:pPr>
            <a:r>
              <a:rPr lang="da-DK" altLang="da-DK" sz="2400" dirty="0">
                <a:latin typeface="Arial" charset="0"/>
                <a:cs typeface="Arial" charset="0"/>
              </a:rPr>
              <a:t>Ydelse</a:t>
            </a:r>
          </a:p>
          <a:p>
            <a:pPr>
              <a:spcAft>
                <a:spcPts val="1200"/>
              </a:spcAft>
            </a:pPr>
            <a:r>
              <a:rPr lang="da-DK" altLang="da-DK" sz="2400" dirty="0">
                <a:latin typeface="Arial" charset="0"/>
                <a:cs typeface="Arial" charset="0"/>
              </a:rPr>
              <a:t>Kødproduktion</a:t>
            </a:r>
          </a:p>
          <a:p>
            <a:pPr>
              <a:spcAft>
                <a:spcPts val="1200"/>
              </a:spcAft>
            </a:pPr>
            <a:r>
              <a:rPr lang="da-DK" altLang="da-DK" sz="2400" dirty="0">
                <a:latin typeface="Arial" charset="0"/>
                <a:cs typeface="Arial" charset="0"/>
              </a:rPr>
              <a:t>Sundhed</a:t>
            </a:r>
          </a:p>
          <a:p>
            <a:pPr>
              <a:spcAft>
                <a:spcPts val="1200"/>
              </a:spcAft>
            </a:pPr>
            <a:r>
              <a:rPr lang="da-DK" altLang="da-DK" sz="2400" dirty="0">
                <a:latin typeface="Arial" charset="0"/>
                <a:cs typeface="Arial" charset="0"/>
              </a:rPr>
              <a:t>Kælvning</a:t>
            </a:r>
          </a:p>
          <a:p>
            <a:pPr>
              <a:spcAft>
                <a:spcPts val="1200"/>
              </a:spcAft>
            </a:pPr>
            <a:r>
              <a:rPr lang="da-DK" altLang="da-DK" sz="2400" dirty="0">
                <a:latin typeface="Arial" charset="0"/>
                <a:cs typeface="Arial" charset="0"/>
              </a:rPr>
              <a:t>Frugtbarhed</a:t>
            </a:r>
          </a:p>
          <a:p>
            <a:pPr>
              <a:spcAft>
                <a:spcPts val="1200"/>
              </a:spcAft>
            </a:pPr>
            <a:r>
              <a:rPr lang="da-DK" altLang="da-DK" sz="2400" dirty="0">
                <a:latin typeface="Arial" charset="0"/>
                <a:cs typeface="Arial" charset="0"/>
              </a:rPr>
              <a:t>Eksteriør</a:t>
            </a:r>
          </a:p>
          <a:p>
            <a:pPr>
              <a:spcAft>
                <a:spcPts val="1200"/>
              </a:spcAft>
            </a:pPr>
            <a:endParaRPr lang="da-DK" altLang="da-DK" sz="2400" dirty="0">
              <a:latin typeface="Arial" charset="0"/>
              <a:cs typeface="Arial" charset="0"/>
            </a:endParaRPr>
          </a:p>
          <a:p>
            <a:pPr>
              <a:spcAft>
                <a:spcPts val="1200"/>
              </a:spcAft>
            </a:pPr>
            <a:r>
              <a:rPr lang="da-DK" altLang="da-DK" sz="2400" b="1" dirty="0">
                <a:latin typeface="Arial" charset="0"/>
                <a:cs typeface="Arial" charset="0"/>
              </a:rPr>
              <a:t>Bredt og balanceret</a:t>
            </a:r>
            <a:endParaRPr lang="da-DK" sz="2400" dirty="0"/>
          </a:p>
        </p:txBody>
      </p:sp>
      <p:sp>
        <p:nvSpPr>
          <p:cNvPr id="4" name="Pladsholder til tekst 3">
            <a:extLst>
              <a:ext uri="{FF2B5EF4-FFF2-40B4-BE49-F238E27FC236}">
                <a16:creationId xmlns:a16="http://schemas.microsoft.com/office/drawing/2014/main" id="{8235AF92-ED0A-4593-9F8F-7AFB1B5733D6}"/>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1A1B748E-9EA1-4FC7-906D-01050EFDD176}"/>
              </a:ext>
            </a:extLst>
          </p:cNvPr>
          <p:cNvSpPr>
            <a:spLocks noGrp="1"/>
          </p:cNvSpPr>
          <p:nvPr>
            <p:ph type="body" sz="quarter" idx="4294967295"/>
          </p:nvPr>
        </p:nvSpPr>
        <p:spPr>
          <a:xfrm>
            <a:off x="0" y="5706000"/>
            <a:ext cx="216000" cy="1152000"/>
          </a:xfrm>
        </p:spPr>
        <p:txBody>
          <a:bodyPr/>
          <a:lstStyle/>
          <a:p>
            <a:endParaRPr lang="da-DK"/>
          </a:p>
        </p:txBody>
      </p:sp>
      <p:pic>
        <p:nvPicPr>
          <p:cNvPr id="6" name="Billede 5">
            <a:extLst>
              <a:ext uri="{FF2B5EF4-FFF2-40B4-BE49-F238E27FC236}">
                <a16:creationId xmlns:a16="http://schemas.microsoft.com/office/drawing/2014/main" id="{C7954E1B-71A4-4CBB-8F43-74AA58DC07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35790" y="1549399"/>
            <a:ext cx="4720822" cy="4527621"/>
          </a:xfrm>
          <a:prstGeom prst="rect">
            <a:avLst/>
          </a:prstGeom>
        </p:spPr>
      </p:pic>
    </p:spTree>
    <p:extLst>
      <p:ext uri="{BB962C8B-B14F-4D97-AF65-F5344CB8AC3E}">
        <p14:creationId xmlns:p14="http://schemas.microsoft.com/office/powerpoint/2010/main" val="2009096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FFD35-CAB8-4366-8410-FFE799B28D06}"/>
              </a:ext>
            </a:extLst>
          </p:cNvPr>
          <p:cNvSpPr>
            <a:spLocks noGrp="1"/>
          </p:cNvSpPr>
          <p:nvPr>
            <p:ph type="title"/>
          </p:nvPr>
        </p:nvSpPr>
        <p:spPr/>
        <p:txBody>
          <a:bodyPr/>
          <a:lstStyle/>
          <a:p>
            <a:r>
              <a:rPr lang="da-DK" dirty="0"/>
              <a:t>Hvilken tyr vil I vælge?</a:t>
            </a:r>
          </a:p>
        </p:txBody>
      </p:sp>
      <p:sp>
        <p:nvSpPr>
          <p:cNvPr id="4" name="Pladsholder til tekst 3">
            <a:extLst>
              <a:ext uri="{FF2B5EF4-FFF2-40B4-BE49-F238E27FC236}">
                <a16:creationId xmlns:a16="http://schemas.microsoft.com/office/drawing/2014/main" id="{8140B17C-6ACF-42FE-9668-FCE5EE401473}"/>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C1857F4F-209E-4FDC-806B-B33293167432}"/>
              </a:ext>
            </a:extLst>
          </p:cNvPr>
          <p:cNvSpPr>
            <a:spLocks noGrp="1"/>
          </p:cNvSpPr>
          <p:nvPr>
            <p:ph type="body" sz="quarter" idx="4294967295"/>
          </p:nvPr>
        </p:nvSpPr>
        <p:spPr>
          <a:xfrm>
            <a:off x="0" y="5706000"/>
            <a:ext cx="216000" cy="1152000"/>
          </a:xfrm>
        </p:spPr>
        <p:txBody>
          <a:bodyPr/>
          <a:lstStyle/>
          <a:p>
            <a:endParaRPr lang="da-DK"/>
          </a:p>
        </p:txBody>
      </p:sp>
      <p:pic>
        <p:nvPicPr>
          <p:cNvPr id="6" name="Picture 4" descr="Stock vektor af 'silhuet af skalaer - isoleret illustration ( symbol) på hvid baggrund.'">
            <a:extLst>
              <a:ext uri="{FF2B5EF4-FFF2-40B4-BE49-F238E27FC236}">
                <a16:creationId xmlns:a16="http://schemas.microsoft.com/office/drawing/2014/main" id="{369F1F24-82CC-4A04-AC10-9757AFF0950E}"/>
              </a:ext>
            </a:extLst>
          </p:cNvPr>
          <p:cNvPicPr>
            <a:picLocks noGrp="1" noChangeAspect="1" noChangeArrowheads="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3714674" y="950134"/>
            <a:ext cx="4268346" cy="55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584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8C3AE247-69DC-4E9A-83A1-97DEEEE3BEFC}"/>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8BD10502-4451-4B91-A725-DF0D83A34821}"/>
              </a:ext>
            </a:extLst>
          </p:cNvPr>
          <p:cNvSpPr>
            <a:spLocks noGrp="1"/>
          </p:cNvSpPr>
          <p:nvPr>
            <p:ph type="body" sz="quarter" idx="4294967295"/>
          </p:nvPr>
        </p:nvSpPr>
        <p:spPr>
          <a:xfrm>
            <a:off x="0" y="5706000"/>
            <a:ext cx="216000" cy="1152000"/>
          </a:xfrm>
        </p:spPr>
        <p:txBody>
          <a:bodyPr/>
          <a:lstStyle/>
          <a:p>
            <a:endParaRPr lang="da-DK"/>
          </a:p>
        </p:txBody>
      </p:sp>
      <p:pic>
        <p:nvPicPr>
          <p:cNvPr id="9" name="Billede 8">
            <a:extLst>
              <a:ext uri="{FF2B5EF4-FFF2-40B4-BE49-F238E27FC236}">
                <a16:creationId xmlns:a16="http://schemas.microsoft.com/office/drawing/2014/main" id="{2BBCCE35-0EED-44EF-8903-B41ABBBBAD5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27442" y="273269"/>
            <a:ext cx="6810704" cy="3085190"/>
          </a:xfrm>
          <a:prstGeom prst="rect">
            <a:avLst/>
          </a:prstGeom>
        </p:spPr>
      </p:pic>
      <p:pic>
        <p:nvPicPr>
          <p:cNvPr id="11" name="Billede 10">
            <a:extLst>
              <a:ext uri="{FF2B5EF4-FFF2-40B4-BE49-F238E27FC236}">
                <a16:creationId xmlns:a16="http://schemas.microsoft.com/office/drawing/2014/main" id="{B8C8BCCA-32EA-44A0-9DC7-0E19974000A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527442" y="3585680"/>
            <a:ext cx="6810704" cy="3055343"/>
          </a:xfrm>
          <a:prstGeom prst="rect">
            <a:avLst/>
          </a:prstGeom>
        </p:spPr>
      </p:pic>
      <p:sp>
        <p:nvSpPr>
          <p:cNvPr id="6" name="Pladsholder til indhold 10">
            <a:extLst>
              <a:ext uri="{FF2B5EF4-FFF2-40B4-BE49-F238E27FC236}">
                <a16:creationId xmlns:a16="http://schemas.microsoft.com/office/drawing/2014/main" id="{CFD3F11A-75DA-4AA0-A709-B51AD15DD02A}"/>
              </a:ext>
            </a:extLst>
          </p:cNvPr>
          <p:cNvSpPr>
            <a:spLocks noGrp="1"/>
          </p:cNvSpPr>
          <p:nvPr>
            <p:ph sz="quarter" idx="4294967295"/>
          </p:nvPr>
        </p:nvSpPr>
        <p:spPr>
          <a:xfrm>
            <a:off x="2403422" y="189564"/>
            <a:ext cx="7058744" cy="11929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da-DK" sz="3200" b="1" dirty="0">
                <a:solidFill>
                  <a:schemeClr val="tx1"/>
                </a:solidFill>
              </a:rPr>
              <a:t>Tyr 1</a:t>
            </a:r>
          </a:p>
        </p:txBody>
      </p:sp>
      <p:sp>
        <p:nvSpPr>
          <p:cNvPr id="7" name="Rektangel 6">
            <a:extLst>
              <a:ext uri="{FF2B5EF4-FFF2-40B4-BE49-F238E27FC236}">
                <a16:creationId xmlns:a16="http://schemas.microsoft.com/office/drawing/2014/main" id="{B5234F2F-A886-4461-A651-D422C2ACF29F}"/>
              </a:ext>
            </a:extLst>
          </p:cNvPr>
          <p:cNvSpPr/>
          <p:nvPr/>
        </p:nvSpPr>
        <p:spPr>
          <a:xfrm>
            <a:off x="2400828" y="3442164"/>
            <a:ext cx="7061338" cy="11937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3200" b="1" dirty="0">
                <a:solidFill>
                  <a:schemeClr val="tx1"/>
                </a:solidFill>
              </a:rPr>
              <a:t>Tyr 2</a:t>
            </a:r>
          </a:p>
        </p:txBody>
      </p:sp>
    </p:spTree>
    <p:extLst>
      <p:ext uri="{BB962C8B-B14F-4D97-AF65-F5344CB8AC3E}">
        <p14:creationId xmlns:p14="http://schemas.microsoft.com/office/powerpoint/2010/main" val="2117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8B497-6936-45EF-B774-0D95A5D2E416}"/>
              </a:ext>
            </a:extLst>
          </p:cNvPr>
          <p:cNvSpPr>
            <a:spLocks noGrp="1"/>
          </p:cNvSpPr>
          <p:nvPr>
            <p:ph type="title"/>
          </p:nvPr>
        </p:nvSpPr>
        <p:spPr/>
        <p:txBody>
          <a:bodyPr/>
          <a:lstStyle/>
          <a:p>
            <a:r>
              <a:rPr lang="da-DK" sz="3200" dirty="0"/>
              <a:t>Tyrene har samme totaløkonomiske værdi</a:t>
            </a:r>
          </a:p>
        </p:txBody>
      </p:sp>
      <p:sp>
        <p:nvSpPr>
          <p:cNvPr id="3" name="Pladsholder til indhold 2">
            <a:extLst>
              <a:ext uri="{FF2B5EF4-FFF2-40B4-BE49-F238E27FC236}">
                <a16:creationId xmlns:a16="http://schemas.microsoft.com/office/drawing/2014/main" id="{460F9A20-0A66-4575-B03B-ACB3728CACA3}"/>
              </a:ext>
            </a:extLst>
          </p:cNvPr>
          <p:cNvSpPr>
            <a:spLocks noGrp="1"/>
          </p:cNvSpPr>
          <p:nvPr>
            <p:ph sz="quarter" idx="21"/>
          </p:nvPr>
        </p:nvSpPr>
        <p:spPr>
          <a:xfrm>
            <a:off x="542925" y="1549399"/>
            <a:ext cx="11087421" cy="4148139"/>
          </a:xfrm>
        </p:spPr>
        <p:txBody>
          <a:bodyPr/>
          <a:lstStyle/>
          <a:p>
            <a:r>
              <a:rPr lang="da-DK" altLang="da-DK" sz="2400" dirty="0">
                <a:latin typeface="Arial" charset="0"/>
                <a:cs typeface="Arial" charset="0"/>
              </a:rPr>
              <a:t>Begge tyre har næsten samme NTM, dvs. samme økonomiske værdi</a:t>
            </a:r>
          </a:p>
          <a:p>
            <a:pPr lvl="1"/>
            <a:r>
              <a:rPr lang="da-DK" altLang="da-DK" sz="2000" dirty="0">
                <a:latin typeface="Arial" charset="0"/>
                <a:cs typeface="Arial" charset="0"/>
              </a:rPr>
              <a:t>Der er fordele og ulemper ved begge tyre</a:t>
            </a:r>
          </a:p>
          <a:p>
            <a:pPr lvl="1"/>
            <a:r>
              <a:rPr lang="da-DK" altLang="da-DK" sz="2000" dirty="0">
                <a:latin typeface="Arial" charset="0"/>
                <a:cs typeface="Arial" charset="0"/>
              </a:rPr>
              <a:t>Man kan vælge tyren med god ydelse og holdbarhed eller tyren med god sundhed og frugtbarhed</a:t>
            </a:r>
          </a:p>
          <a:p>
            <a:pPr lvl="1"/>
            <a:r>
              <a:rPr lang="da-DK" altLang="da-DK" sz="2000" dirty="0">
                <a:latin typeface="Arial" charset="0"/>
                <a:cs typeface="Arial" charset="0"/>
              </a:rPr>
              <a:t>Der er ingen økonomisk forskel</a:t>
            </a:r>
          </a:p>
          <a:p>
            <a:endParaRPr lang="da-DK" dirty="0"/>
          </a:p>
        </p:txBody>
      </p:sp>
      <p:sp>
        <p:nvSpPr>
          <p:cNvPr id="4" name="Pladsholder til tekst 3">
            <a:extLst>
              <a:ext uri="{FF2B5EF4-FFF2-40B4-BE49-F238E27FC236}">
                <a16:creationId xmlns:a16="http://schemas.microsoft.com/office/drawing/2014/main" id="{DF73CFF3-1264-4788-8B47-83EDE902DCBF}"/>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AD52CD9A-041D-4988-8A6F-FBC19DC0BE4D}"/>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3404409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C61EB-8349-452B-8060-18962A2A7459}"/>
              </a:ext>
            </a:extLst>
          </p:cNvPr>
          <p:cNvSpPr>
            <a:spLocks noGrp="1"/>
          </p:cNvSpPr>
          <p:nvPr>
            <p:ph type="title"/>
          </p:nvPr>
        </p:nvSpPr>
        <p:spPr/>
        <p:txBody>
          <a:bodyPr/>
          <a:lstStyle/>
          <a:p>
            <a:r>
              <a:rPr lang="da-DK" sz="3200" dirty="0"/>
              <a:t>Indtægter og udgifter</a:t>
            </a:r>
          </a:p>
        </p:txBody>
      </p:sp>
      <p:sp>
        <p:nvSpPr>
          <p:cNvPr id="3" name="Pladsholder til indhold 2">
            <a:extLst>
              <a:ext uri="{FF2B5EF4-FFF2-40B4-BE49-F238E27FC236}">
                <a16:creationId xmlns:a16="http://schemas.microsoft.com/office/drawing/2014/main" id="{E0B37C93-DC4C-4617-B6FB-5F9E92454C85}"/>
              </a:ext>
            </a:extLst>
          </p:cNvPr>
          <p:cNvSpPr>
            <a:spLocks noGrp="1"/>
          </p:cNvSpPr>
          <p:nvPr>
            <p:ph sz="quarter" idx="21"/>
          </p:nvPr>
        </p:nvSpPr>
        <p:spPr/>
        <p:txBody>
          <a:bodyPr/>
          <a:lstStyle/>
          <a:p>
            <a:pPr>
              <a:defRPr/>
            </a:pPr>
            <a:r>
              <a:rPr lang="da-DK" sz="2400" dirty="0"/>
              <a:t>Kun avl efter ydelse</a:t>
            </a:r>
            <a:endParaRPr lang="da-DK" sz="2000" dirty="0"/>
          </a:p>
          <a:p>
            <a:pPr lvl="1">
              <a:defRPr/>
            </a:pPr>
            <a:r>
              <a:rPr lang="da-DK" sz="2000" dirty="0"/>
              <a:t>Ydelse</a:t>
            </a:r>
          </a:p>
          <a:p>
            <a:pPr lvl="1">
              <a:defRPr/>
            </a:pPr>
            <a:r>
              <a:rPr lang="da-DK" sz="2000" dirty="0"/>
              <a:t>Sundhed</a:t>
            </a:r>
          </a:p>
          <a:p>
            <a:pPr lvl="1">
              <a:defRPr/>
            </a:pPr>
            <a:r>
              <a:rPr lang="da-DK" sz="2000" dirty="0"/>
              <a:t>Økonomi </a:t>
            </a:r>
          </a:p>
          <a:p>
            <a:endParaRPr lang="da-DK" dirty="0"/>
          </a:p>
        </p:txBody>
      </p:sp>
      <p:sp>
        <p:nvSpPr>
          <p:cNvPr id="4" name="Pladsholder til tekst 3">
            <a:extLst>
              <a:ext uri="{FF2B5EF4-FFF2-40B4-BE49-F238E27FC236}">
                <a16:creationId xmlns:a16="http://schemas.microsoft.com/office/drawing/2014/main" id="{0C91A713-6257-448C-ADBE-083C6162BB65}"/>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3969A309-876C-4BF9-A493-3E95C2BAF81F}"/>
              </a:ext>
            </a:extLst>
          </p:cNvPr>
          <p:cNvSpPr>
            <a:spLocks noGrp="1"/>
          </p:cNvSpPr>
          <p:nvPr>
            <p:ph type="body" sz="quarter" idx="4294967295"/>
          </p:nvPr>
        </p:nvSpPr>
        <p:spPr>
          <a:xfrm>
            <a:off x="0" y="5706000"/>
            <a:ext cx="216000" cy="1152000"/>
          </a:xfrm>
        </p:spPr>
        <p:txBody>
          <a:bodyPr/>
          <a:lstStyle/>
          <a:p>
            <a:endParaRPr lang="da-DK"/>
          </a:p>
        </p:txBody>
      </p:sp>
      <p:sp>
        <p:nvSpPr>
          <p:cNvPr id="6" name="Opadgående pil 9">
            <a:extLst>
              <a:ext uri="{FF2B5EF4-FFF2-40B4-BE49-F238E27FC236}">
                <a16:creationId xmlns:a16="http://schemas.microsoft.com/office/drawing/2014/main" id="{28351DD2-044A-4D06-BE4C-2BAD2D320BEA}"/>
              </a:ext>
            </a:extLst>
          </p:cNvPr>
          <p:cNvSpPr/>
          <p:nvPr/>
        </p:nvSpPr>
        <p:spPr>
          <a:xfrm>
            <a:off x="2340375" y="2103834"/>
            <a:ext cx="395288" cy="358775"/>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
        <p:nvSpPr>
          <p:cNvPr id="7" name="Opadgående pil 9">
            <a:extLst>
              <a:ext uri="{FF2B5EF4-FFF2-40B4-BE49-F238E27FC236}">
                <a16:creationId xmlns:a16="http://schemas.microsoft.com/office/drawing/2014/main" id="{B9437A23-CF25-4FE3-8950-3899AF7C7264}"/>
              </a:ext>
            </a:extLst>
          </p:cNvPr>
          <p:cNvSpPr/>
          <p:nvPr/>
        </p:nvSpPr>
        <p:spPr>
          <a:xfrm>
            <a:off x="2735663" y="2103833"/>
            <a:ext cx="395288" cy="358775"/>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
        <p:nvSpPr>
          <p:cNvPr id="8" name="Opadgående pil 9">
            <a:extLst>
              <a:ext uri="{FF2B5EF4-FFF2-40B4-BE49-F238E27FC236}">
                <a16:creationId xmlns:a16="http://schemas.microsoft.com/office/drawing/2014/main" id="{D766A80A-7FFB-4A92-8E9F-FBEF976CDB49}"/>
              </a:ext>
            </a:extLst>
          </p:cNvPr>
          <p:cNvSpPr/>
          <p:nvPr/>
        </p:nvSpPr>
        <p:spPr>
          <a:xfrm rot="10800000">
            <a:off x="2340375" y="2728096"/>
            <a:ext cx="395288" cy="358775"/>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
        <p:nvSpPr>
          <p:cNvPr id="9" name="Opadgående pil 9">
            <a:extLst>
              <a:ext uri="{FF2B5EF4-FFF2-40B4-BE49-F238E27FC236}">
                <a16:creationId xmlns:a16="http://schemas.microsoft.com/office/drawing/2014/main" id="{678B0EAA-9A92-4BA0-AB92-C0B931CF8564}"/>
              </a:ext>
            </a:extLst>
          </p:cNvPr>
          <p:cNvSpPr/>
          <p:nvPr/>
        </p:nvSpPr>
        <p:spPr>
          <a:xfrm rot="10800000">
            <a:off x="2340375" y="3352359"/>
            <a:ext cx="395288" cy="358775"/>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
        <p:nvSpPr>
          <p:cNvPr id="10" name="Pladsholder til indhold 12">
            <a:extLst>
              <a:ext uri="{FF2B5EF4-FFF2-40B4-BE49-F238E27FC236}">
                <a16:creationId xmlns:a16="http://schemas.microsoft.com/office/drawing/2014/main" id="{081A3B8D-7915-41D2-8A00-23A0D06B4682}"/>
              </a:ext>
            </a:extLst>
          </p:cNvPr>
          <p:cNvSpPr txBox="1">
            <a:spLocks/>
          </p:cNvSpPr>
          <p:nvPr/>
        </p:nvSpPr>
        <p:spPr>
          <a:xfrm>
            <a:off x="5148064" y="1549399"/>
            <a:ext cx="3529012" cy="4259263"/>
          </a:xfrm>
          <a:prstGeom prst="rect">
            <a:avLst/>
          </a:prstGeom>
          <a:ln/>
        </p:spPr>
        <p:txBody>
          <a:bodyPr vert="horz" lIns="0" tIns="0" rIns="0" bIns="0" rtlCol="0">
            <a:noAutofit/>
          </a:bodyPr>
          <a:lst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1800" indent="-431800"/>
            <a:r>
              <a:rPr lang="da-DK" altLang="da-DK" sz="2400" dirty="0">
                <a:latin typeface="Arial" charset="0"/>
                <a:cs typeface="Arial" charset="0"/>
              </a:rPr>
              <a:t>Avl efter NTM</a:t>
            </a:r>
          </a:p>
          <a:p>
            <a:pPr marL="863600" lvl="1" indent="-431800"/>
            <a:r>
              <a:rPr lang="da-DK" altLang="da-DK" sz="2000" dirty="0">
                <a:latin typeface="Arial" charset="0"/>
                <a:cs typeface="Arial" charset="0"/>
              </a:rPr>
              <a:t>Ydelse</a:t>
            </a:r>
          </a:p>
          <a:p>
            <a:pPr marL="863600" lvl="1" indent="-431800"/>
            <a:r>
              <a:rPr lang="da-DK" altLang="da-DK" sz="2000" dirty="0">
                <a:latin typeface="Arial" charset="0"/>
                <a:cs typeface="Arial" charset="0"/>
              </a:rPr>
              <a:t>Sundhed</a:t>
            </a:r>
          </a:p>
          <a:p>
            <a:pPr marL="863600" lvl="1" indent="-431800"/>
            <a:r>
              <a:rPr lang="da-DK" altLang="da-DK" sz="2000" dirty="0">
                <a:latin typeface="Arial" charset="0"/>
                <a:cs typeface="Arial" charset="0"/>
              </a:rPr>
              <a:t>Økonomi </a:t>
            </a:r>
          </a:p>
        </p:txBody>
      </p:sp>
      <p:sp>
        <p:nvSpPr>
          <p:cNvPr id="11" name="Opadgående pil 9">
            <a:extLst>
              <a:ext uri="{FF2B5EF4-FFF2-40B4-BE49-F238E27FC236}">
                <a16:creationId xmlns:a16="http://schemas.microsoft.com/office/drawing/2014/main" id="{125A6F5A-AF30-4923-B2D3-0965B972AECE}"/>
              </a:ext>
            </a:extLst>
          </p:cNvPr>
          <p:cNvSpPr/>
          <p:nvPr/>
        </p:nvSpPr>
        <p:spPr>
          <a:xfrm>
            <a:off x="7143158" y="2103832"/>
            <a:ext cx="395288" cy="358775"/>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
        <p:nvSpPr>
          <p:cNvPr id="12" name="Opadgående pil 9">
            <a:extLst>
              <a:ext uri="{FF2B5EF4-FFF2-40B4-BE49-F238E27FC236}">
                <a16:creationId xmlns:a16="http://schemas.microsoft.com/office/drawing/2014/main" id="{87A524A7-6018-4592-824B-6DD934A46C2F}"/>
              </a:ext>
            </a:extLst>
          </p:cNvPr>
          <p:cNvSpPr/>
          <p:nvPr/>
        </p:nvSpPr>
        <p:spPr>
          <a:xfrm>
            <a:off x="7143158" y="2728095"/>
            <a:ext cx="395288" cy="358775"/>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
        <p:nvSpPr>
          <p:cNvPr id="13" name="Opadgående pil 9">
            <a:extLst>
              <a:ext uri="{FF2B5EF4-FFF2-40B4-BE49-F238E27FC236}">
                <a16:creationId xmlns:a16="http://schemas.microsoft.com/office/drawing/2014/main" id="{22C6050E-3579-4AA9-8627-DE3F908B3AD3}"/>
              </a:ext>
            </a:extLst>
          </p:cNvPr>
          <p:cNvSpPr/>
          <p:nvPr/>
        </p:nvSpPr>
        <p:spPr>
          <a:xfrm>
            <a:off x="7145895" y="3352358"/>
            <a:ext cx="395288" cy="358775"/>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896973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49115-7853-4565-99AF-AD594B647CD6}"/>
              </a:ext>
            </a:extLst>
          </p:cNvPr>
          <p:cNvSpPr>
            <a:spLocks noGrp="1"/>
          </p:cNvSpPr>
          <p:nvPr>
            <p:ph type="title"/>
          </p:nvPr>
        </p:nvSpPr>
        <p:spPr/>
        <p:txBody>
          <a:bodyPr/>
          <a:lstStyle/>
          <a:p>
            <a:r>
              <a:rPr lang="da-DK" sz="3200" dirty="0"/>
              <a:t>Eksempel – femkamp</a:t>
            </a:r>
            <a:br>
              <a:rPr lang="da-DK" dirty="0"/>
            </a:br>
            <a:r>
              <a:rPr lang="da-DK" dirty="0"/>
              <a:t>Én disciplin vs. alle discipliner</a:t>
            </a:r>
          </a:p>
        </p:txBody>
      </p:sp>
      <p:sp>
        <p:nvSpPr>
          <p:cNvPr id="3" name="Pladsholder til indhold 2">
            <a:extLst>
              <a:ext uri="{FF2B5EF4-FFF2-40B4-BE49-F238E27FC236}">
                <a16:creationId xmlns:a16="http://schemas.microsoft.com/office/drawing/2014/main" id="{8EF574AB-5805-4C64-9A90-A5E591E50002}"/>
              </a:ext>
            </a:extLst>
          </p:cNvPr>
          <p:cNvSpPr>
            <a:spLocks noGrp="1"/>
          </p:cNvSpPr>
          <p:nvPr>
            <p:ph sz="quarter" idx="21"/>
          </p:nvPr>
        </p:nvSpPr>
        <p:spPr>
          <a:xfrm>
            <a:off x="5404207" y="1980914"/>
            <a:ext cx="3127164" cy="4148139"/>
          </a:xfrm>
        </p:spPr>
        <p:txBody>
          <a:bodyPr/>
          <a:lstStyle/>
          <a:p>
            <a:pPr algn="r"/>
            <a:endParaRPr lang="da-DK" dirty="0"/>
          </a:p>
          <a:p>
            <a:pPr marL="0" indent="0">
              <a:buNone/>
            </a:pPr>
            <a:r>
              <a:rPr lang="da-DK" sz="2400" dirty="0"/>
              <a:t>Øver kun løb    </a:t>
            </a:r>
          </a:p>
          <a:p>
            <a:pPr algn="r"/>
            <a:endParaRPr lang="da-DK" sz="2400" dirty="0"/>
          </a:p>
          <a:p>
            <a:pPr algn="r"/>
            <a:endParaRPr lang="da-DK" sz="2400" dirty="0"/>
          </a:p>
          <a:p>
            <a:pPr marL="0" indent="0" algn="r">
              <a:buNone/>
            </a:pPr>
            <a:endParaRPr lang="da-DK" sz="2400" dirty="0"/>
          </a:p>
          <a:p>
            <a:pPr marL="0" indent="0">
              <a:buNone/>
            </a:pPr>
            <a:r>
              <a:rPr lang="da-DK" sz="2400" dirty="0"/>
              <a:t>Øver alle discipliner</a:t>
            </a:r>
          </a:p>
        </p:txBody>
      </p:sp>
      <p:sp>
        <p:nvSpPr>
          <p:cNvPr id="4" name="Pladsholder til tekst 3">
            <a:extLst>
              <a:ext uri="{FF2B5EF4-FFF2-40B4-BE49-F238E27FC236}">
                <a16:creationId xmlns:a16="http://schemas.microsoft.com/office/drawing/2014/main" id="{007165B2-F290-470F-A1CB-E1C85863FE05}"/>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C7978145-7CA9-4865-A8DA-DAF95933D1DD}"/>
              </a:ext>
            </a:extLst>
          </p:cNvPr>
          <p:cNvSpPr>
            <a:spLocks noGrp="1"/>
          </p:cNvSpPr>
          <p:nvPr>
            <p:ph type="body" sz="quarter" idx="4294967295"/>
          </p:nvPr>
        </p:nvSpPr>
        <p:spPr>
          <a:xfrm>
            <a:off x="0" y="5706000"/>
            <a:ext cx="216000" cy="1152000"/>
          </a:xfrm>
        </p:spPr>
        <p:txBody>
          <a:bodyPr/>
          <a:lstStyle/>
          <a:p>
            <a:endParaRPr lang="da-DK"/>
          </a:p>
        </p:txBody>
      </p:sp>
      <p:pic>
        <p:nvPicPr>
          <p:cNvPr id="7" name="Picture 2" descr="C:\Users\msa\AppData\Local\Microsoft\Windows\Temporary Internet Files\Content.IE5\SKEK6MF0\COLOURBOX1176162.jpg">
            <a:extLst>
              <a:ext uri="{FF2B5EF4-FFF2-40B4-BE49-F238E27FC236}">
                <a16:creationId xmlns:a16="http://schemas.microsoft.com/office/drawing/2014/main" id="{4A4C6DF7-C1DB-4DE5-B2EA-0368B118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574" y="1304220"/>
            <a:ext cx="2722652" cy="263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ladsholder til indhold 8">
            <a:extLst>
              <a:ext uri="{FF2B5EF4-FFF2-40B4-BE49-F238E27FC236}">
                <a16:creationId xmlns:a16="http://schemas.microsoft.com/office/drawing/2014/main" id="{DB7EAD61-2A56-4C3E-B435-7D02EFADC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574" y="4239918"/>
            <a:ext cx="2722652" cy="2195228"/>
          </a:xfrm>
          <a:prstGeom prst="rect">
            <a:avLst/>
          </a:prstGeom>
          <a:ln/>
        </p:spPr>
      </p:pic>
    </p:spTree>
    <p:extLst>
      <p:ext uri="{BB962C8B-B14F-4D97-AF65-F5344CB8AC3E}">
        <p14:creationId xmlns:p14="http://schemas.microsoft.com/office/powerpoint/2010/main" val="39436647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8B88F-207D-4468-9BF4-C0394788001C}"/>
              </a:ext>
            </a:extLst>
          </p:cNvPr>
          <p:cNvSpPr>
            <a:spLocks noGrp="1"/>
          </p:cNvSpPr>
          <p:nvPr>
            <p:ph type="title"/>
          </p:nvPr>
        </p:nvSpPr>
        <p:spPr/>
        <p:txBody>
          <a:bodyPr/>
          <a:lstStyle/>
          <a:p>
            <a:r>
              <a:rPr lang="da-DK" sz="3200" dirty="0"/>
              <a:t>Hvordan bruges NTM optimalt?</a:t>
            </a:r>
          </a:p>
        </p:txBody>
      </p:sp>
      <p:sp>
        <p:nvSpPr>
          <p:cNvPr id="3" name="Pladsholder til indhold 2">
            <a:extLst>
              <a:ext uri="{FF2B5EF4-FFF2-40B4-BE49-F238E27FC236}">
                <a16:creationId xmlns:a16="http://schemas.microsoft.com/office/drawing/2014/main" id="{D9534FE7-4D74-4F32-8AF0-9E11A2E2FCC1}"/>
              </a:ext>
            </a:extLst>
          </p:cNvPr>
          <p:cNvSpPr>
            <a:spLocks noGrp="1"/>
          </p:cNvSpPr>
          <p:nvPr>
            <p:ph sz="quarter" idx="21"/>
          </p:nvPr>
        </p:nvSpPr>
        <p:spPr/>
        <p:txBody>
          <a:bodyPr/>
          <a:lstStyle/>
          <a:p>
            <a:pPr>
              <a:defRPr/>
            </a:pPr>
            <a:r>
              <a:rPr lang="da-DK" sz="2400" dirty="0">
                <a:solidFill>
                  <a:schemeClr val="tx1">
                    <a:lumMod val="75000"/>
                  </a:schemeClr>
                </a:solidFill>
              </a:rPr>
              <a:t>Totalindeks vs. enkelte egenskaber?</a:t>
            </a:r>
          </a:p>
          <a:p>
            <a:pPr lvl="1">
              <a:defRPr/>
            </a:pPr>
            <a:r>
              <a:rPr lang="da-DK" sz="2000" dirty="0">
                <a:solidFill>
                  <a:schemeClr val="tx1">
                    <a:lumMod val="75000"/>
                  </a:schemeClr>
                </a:solidFill>
              </a:rPr>
              <a:t>Fordele ved totalindeks?</a:t>
            </a:r>
          </a:p>
          <a:p>
            <a:pPr lvl="1">
              <a:defRPr/>
            </a:pPr>
            <a:r>
              <a:rPr lang="da-DK" sz="2000" dirty="0">
                <a:solidFill>
                  <a:schemeClr val="tx1">
                    <a:lumMod val="75000"/>
                  </a:schemeClr>
                </a:solidFill>
              </a:rPr>
              <a:t>Fordele ved enkelte egenskaber?</a:t>
            </a:r>
          </a:p>
          <a:p>
            <a:pPr lvl="1">
              <a:defRPr/>
            </a:pPr>
            <a:r>
              <a:rPr lang="da-DK" sz="2000" dirty="0">
                <a:solidFill>
                  <a:schemeClr val="tx1">
                    <a:lumMod val="75000"/>
                  </a:schemeClr>
                </a:solidFill>
              </a:rPr>
              <a:t>Hvad giver mest? </a:t>
            </a:r>
          </a:p>
          <a:p>
            <a:endParaRPr lang="da-DK" dirty="0"/>
          </a:p>
        </p:txBody>
      </p:sp>
      <p:sp>
        <p:nvSpPr>
          <p:cNvPr id="4" name="Pladsholder til tekst 3">
            <a:extLst>
              <a:ext uri="{FF2B5EF4-FFF2-40B4-BE49-F238E27FC236}">
                <a16:creationId xmlns:a16="http://schemas.microsoft.com/office/drawing/2014/main" id="{E132358A-9715-4BB7-80C2-D240C9DE7EE5}"/>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D3FE072F-2E75-4284-AFDE-090BBD3F2EBF}"/>
              </a:ext>
            </a:extLst>
          </p:cNvPr>
          <p:cNvSpPr>
            <a:spLocks noGrp="1"/>
          </p:cNvSpPr>
          <p:nvPr>
            <p:ph type="body" sz="quarter" idx="4294967295"/>
          </p:nvPr>
        </p:nvSpPr>
        <p:spPr>
          <a:xfrm>
            <a:off x="0" y="5706000"/>
            <a:ext cx="216000" cy="1152000"/>
          </a:xfrm>
        </p:spPr>
        <p:txBody>
          <a:bodyPr/>
          <a:lstStyle/>
          <a:p>
            <a:endParaRPr lang="da-DK"/>
          </a:p>
        </p:txBody>
      </p:sp>
      <p:sp>
        <p:nvSpPr>
          <p:cNvPr id="6" name="Rektangel 5">
            <a:extLst>
              <a:ext uri="{FF2B5EF4-FFF2-40B4-BE49-F238E27FC236}">
                <a16:creationId xmlns:a16="http://schemas.microsoft.com/office/drawing/2014/main" id="{8EA4CA84-29C4-4D58-87FD-68260AEF756C}"/>
              </a:ext>
            </a:extLst>
          </p:cNvPr>
          <p:cNvSpPr/>
          <p:nvPr/>
        </p:nvSpPr>
        <p:spPr>
          <a:xfrm>
            <a:off x="7801310" y="4088011"/>
            <a:ext cx="3631122" cy="2769989"/>
          </a:xfrm>
          <a:prstGeom prst="rect">
            <a:avLst/>
          </a:prstGeom>
          <a:noFill/>
        </p:spPr>
        <p:txBody>
          <a:bodyPr wrap="none">
            <a:spAutoFit/>
          </a:bodyPr>
          <a:lstStyle/>
          <a:p>
            <a:pPr algn="ctr">
              <a:defRPr/>
            </a:pPr>
            <a:r>
              <a:rPr lang="da-DK" sz="4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Produktion</a:t>
            </a:r>
          </a:p>
          <a:p>
            <a:pPr algn="ctr">
              <a:defRPr/>
            </a:pPr>
            <a:r>
              <a:rPr lang="da-DK" sz="4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Funktion</a:t>
            </a:r>
          </a:p>
          <a:p>
            <a:pPr algn="ctr">
              <a:defRPr/>
            </a:pPr>
            <a:r>
              <a:rPr lang="da-DK" sz="40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rPr>
              <a:t>Eksteriør</a:t>
            </a:r>
          </a:p>
          <a:p>
            <a:pPr algn="ctr">
              <a:defRPr/>
            </a:pPr>
            <a:endParaRPr lang="da-DK"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7" name="Rektangel 6">
            <a:extLst>
              <a:ext uri="{FF2B5EF4-FFF2-40B4-BE49-F238E27FC236}">
                <a16:creationId xmlns:a16="http://schemas.microsoft.com/office/drawing/2014/main" id="{8B515609-E0DA-4EF6-911E-26F307D5525D}"/>
              </a:ext>
            </a:extLst>
          </p:cNvPr>
          <p:cNvSpPr/>
          <p:nvPr/>
        </p:nvSpPr>
        <p:spPr>
          <a:xfrm>
            <a:off x="3704293" y="4690605"/>
            <a:ext cx="1518364" cy="8309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da-DK" sz="48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Arial" pitchFamily="34" charset="0"/>
                <a:cs typeface="Arial" pitchFamily="34" charset="0"/>
              </a:rPr>
              <a:t>NTM</a:t>
            </a:r>
            <a:endParaRPr lang="da-DK" sz="54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Arial" pitchFamily="34" charset="0"/>
              <a:cs typeface="Arial" pitchFamily="34" charset="0"/>
            </a:endParaRPr>
          </a:p>
        </p:txBody>
      </p:sp>
      <p:sp>
        <p:nvSpPr>
          <p:cNvPr id="8" name="Højre-venstrepil 5">
            <a:extLst>
              <a:ext uri="{FF2B5EF4-FFF2-40B4-BE49-F238E27FC236}">
                <a16:creationId xmlns:a16="http://schemas.microsoft.com/office/drawing/2014/main" id="{2CFC6F26-96D6-4832-AC3A-91FF6D18432D}"/>
              </a:ext>
            </a:extLst>
          </p:cNvPr>
          <p:cNvSpPr/>
          <p:nvPr/>
        </p:nvSpPr>
        <p:spPr>
          <a:xfrm>
            <a:off x="5549583" y="4690605"/>
            <a:ext cx="1924802" cy="830997"/>
          </a:xfrm>
          <a:prstGeom prst="lef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228046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65F0F-18EB-4451-BEB5-C1A1346494B2}"/>
              </a:ext>
            </a:extLst>
          </p:cNvPr>
          <p:cNvSpPr>
            <a:spLocks noGrp="1"/>
          </p:cNvSpPr>
          <p:nvPr>
            <p:ph type="title"/>
          </p:nvPr>
        </p:nvSpPr>
        <p:spPr/>
        <p:txBody>
          <a:bodyPr/>
          <a:lstStyle/>
          <a:p>
            <a:r>
              <a:rPr lang="da-DK" altLang="da-DK" sz="3200" dirty="0">
                <a:latin typeface="Arial" charset="0"/>
                <a:cs typeface="Arial" charset="0"/>
              </a:rPr>
              <a:t>NTM uanset niveau af driftsledelse</a:t>
            </a:r>
            <a:endParaRPr lang="da-DK" sz="3200" dirty="0"/>
          </a:p>
        </p:txBody>
      </p:sp>
      <p:sp>
        <p:nvSpPr>
          <p:cNvPr id="3" name="Pladsholder til indhold 2">
            <a:extLst>
              <a:ext uri="{FF2B5EF4-FFF2-40B4-BE49-F238E27FC236}">
                <a16:creationId xmlns:a16="http://schemas.microsoft.com/office/drawing/2014/main" id="{7E03FA73-0053-44C1-9433-6FC8E05D6C88}"/>
              </a:ext>
            </a:extLst>
          </p:cNvPr>
          <p:cNvSpPr>
            <a:spLocks noGrp="1"/>
          </p:cNvSpPr>
          <p:nvPr>
            <p:ph sz="quarter" idx="21"/>
          </p:nvPr>
        </p:nvSpPr>
        <p:spPr/>
        <p:txBody>
          <a:bodyPr/>
          <a:lstStyle/>
          <a:p>
            <a:r>
              <a:rPr lang="da-DK" altLang="da-DK" sz="2400" dirty="0">
                <a:latin typeface="Arial" charset="0"/>
                <a:cs typeface="Arial" charset="0"/>
              </a:rPr>
              <a:t>NTM er baseret på forudsætninger for en gennemsnitsbesætning</a:t>
            </a:r>
          </a:p>
          <a:p>
            <a:r>
              <a:rPr lang="da-DK" altLang="da-DK" sz="2400" dirty="0">
                <a:latin typeface="Arial" charset="0"/>
                <a:cs typeface="Arial" charset="0"/>
              </a:rPr>
              <a:t>Kan det så også bruges i besætninger med super management?</a:t>
            </a:r>
          </a:p>
          <a:p>
            <a:endParaRPr lang="da-DK" dirty="0"/>
          </a:p>
        </p:txBody>
      </p:sp>
      <p:sp>
        <p:nvSpPr>
          <p:cNvPr id="4" name="Pladsholder til tekst 3">
            <a:extLst>
              <a:ext uri="{FF2B5EF4-FFF2-40B4-BE49-F238E27FC236}">
                <a16:creationId xmlns:a16="http://schemas.microsoft.com/office/drawing/2014/main" id="{6F869593-65D9-4BBD-AD77-825FBA2E601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203A2022-B385-433A-AADD-007FF0DEEAB2}"/>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364186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C1B0F-1C80-4691-80F0-A8900C48927B}"/>
              </a:ext>
            </a:extLst>
          </p:cNvPr>
          <p:cNvSpPr>
            <a:spLocks noGrp="1"/>
          </p:cNvSpPr>
          <p:nvPr>
            <p:ph type="title"/>
          </p:nvPr>
        </p:nvSpPr>
        <p:spPr/>
        <p:txBody>
          <a:bodyPr/>
          <a:lstStyle/>
          <a:p>
            <a:r>
              <a:rPr lang="da-DK" altLang="da-DK" sz="3200" dirty="0">
                <a:latin typeface="Arial" charset="0"/>
                <a:cs typeface="Arial" charset="0"/>
              </a:rPr>
              <a:t>NTM uanset niveau af driftsledelse</a:t>
            </a:r>
            <a:endParaRPr lang="da-DK" sz="3200" dirty="0"/>
          </a:p>
        </p:txBody>
      </p:sp>
      <p:sp>
        <p:nvSpPr>
          <p:cNvPr id="3" name="Pladsholder til indhold 2">
            <a:extLst>
              <a:ext uri="{FF2B5EF4-FFF2-40B4-BE49-F238E27FC236}">
                <a16:creationId xmlns:a16="http://schemas.microsoft.com/office/drawing/2014/main" id="{08EE2BA6-F128-47F1-A853-7D4673FDE74E}"/>
              </a:ext>
            </a:extLst>
          </p:cNvPr>
          <p:cNvSpPr>
            <a:spLocks noGrp="1"/>
          </p:cNvSpPr>
          <p:nvPr>
            <p:ph sz="quarter" idx="21"/>
          </p:nvPr>
        </p:nvSpPr>
        <p:spPr/>
        <p:txBody>
          <a:bodyPr/>
          <a:lstStyle/>
          <a:p>
            <a:pPr marL="0" indent="0">
              <a:spcAft>
                <a:spcPts val="1200"/>
              </a:spcAft>
              <a:buNone/>
              <a:defRPr/>
            </a:pPr>
            <a:r>
              <a:rPr lang="da-DK" sz="2400" dirty="0">
                <a:solidFill>
                  <a:schemeClr val="tx1">
                    <a:lumMod val="75000"/>
                  </a:schemeClr>
                </a:solidFill>
              </a:rPr>
              <a:t>Ja, for hvilke besætninger har:</a:t>
            </a:r>
          </a:p>
          <a:p>
            <a:pPr lvl="1">
              <a:spcAft>
                <a:spcPts val="1200"/>
              </a:spcAft>
              <a:defRPr/>
            </a:pPr>
            <a:r>
              <a:rPr lang="da-DK" sz="2000" dirty="0">
                <a:solidFill>
                  <a:schemeClr val="tx1">
                    <a:lumMod val="75000"/>
                  </a:schemeClr>
                </a:solidFill>
              </a:rPr>
              <a:t>Ingen merværdi af højere ydelse</a:t>
            </a:r>
          </a:p>
          <a:p>
            <a:pPr lvl="1">
              <a:spcAft>
                <a:spcPts val="1200"/>
              </a:spcAft>
              <a:defRPr/>
            </a:pPr>
            <a:r>
              <a:rPr lang="da-DK" sz="2000" dirty="0">
                <a:solidFill>
                  <a:schemeClr val="tx1">
                    <a:lumMod val="75000"/>
                  </a:schemeClr>
                </a:solidFill>
              </a:rPr>
              <a:t>Ingen yverbetændelser</a:t>
            </a:r>
          </a:p>
          <a:p>
            <a:pPr lvl="1">
              <a:spcAft>
                <a:spcPts val="1200"/>
              </a:spcAft>
              <a:defRPr/>
            </a:pPr>
            <a:r>
              <a:rPr lang="da-DK" sz="2000" dirty="0">
                <a:solidFill>
                  <a:schemeClr val="tx1">
                    <a:lumMod val="75000"/>
                  </a:schemeClr>
                </a:solidFill>
              </a:rPr>
              <a:t>Ingen dødfødte kalve eller svære kælvninger</a:t>
            </a:r>
          </a:p>
          <a:p>
            <a:pPr lvl="1">
              <a:spcAft>
                <a:spcPts val="1200"/>
              </a:spcAft>
              <a:defRPr/>
            </a:pPr>
            <a:r>
              <a:rPr lang="da-DK" sz="2000" dirty="0">
                <a:solidFill>
                  <a:schemeClr val="tx1">
                    <a:lumMod val="75000"/>
                  </a:schemeClr>
                </a:solidFill>
              </a:rPr>
              <a:t>Ingen merværdi af bedre reproduktion</a:t>
            </a:r>
          </a:p>
          <a:p>
            <a:pPr lvl="1">
              <a:spcAft>
                <a:spcPts val="1200"/>
              </a:spcAft>
              <a:defRPr/>
            </a:pPr>
            <a:r>
              <a:rPr lang="da-DK" sz="2000" dirty="0">
                <a:solidFill>
                  <a:schemeClr val="tx1">
                    <a:lumMod val="75000"/>
                  </a:schemeClr>
                </a:solidFill>
              </a:rPr>
              <a:t>Ingen klovproblemer</a:t>
            </a:r>
          </a:p>
          <a:p>
            <a:pPr marL="447675" lvl="1" indent="0">
              <a:spcAft>
                <a:spcPts val="1200"/>
              </a:spcAft>
              <a:buNone/>
              <a:defRPr/>
            </a:pPr>
            <a:endParaRPr lang="da-DK" sz="2000" dirty="0">
              <a:solidFill>
                <a:schemeClr val="tx1">
                  <a:lumMod val="75000"/>
                </a:schemeClr>
              </a:solidFill>
            </a:endParaRPr>
          </a:p>
          <a:p>
            <a:pPr marL="447675" lvl="1" indent="0">
              <a:spcAft>
                <a:spcPts val="1200"/>
              </a:spcAft>
              <a:buNone/>
              <a:defRPr/>
            </a:pPr>
            <a:r>
              <a:rPr lang="da-DK" sz="2000" dirty="0">
                <a:solidFill>
                  <a:schemeClr val="tx1">
                    <a:lumMod val="75000"/>
                  </a:schemeClr>
                </a:solidFill>
              </a:rPr>
              <a:t>Forbedring på alle områder gør en forskel </a:t>
            </a:r>
          </a:p>
          <a:p>
            <a:endParaRPr lang="da-DK" dirty="0"/>
          </a:p>
        </p:txBody>
      </p:sp>
      <p:sp>
        <p:nvSpPr>
          <p:cNvPr id="4" name="Pladsholder til tekst 3">
            <a:extLst>
              <a:ext uri="{FF2B5EF4-FFF2-40B4-BE49-F238E27FC236}">
                <a16:creationId xmlns:a16="http://schemas.microsoft.com/office/drawing/2014/main" id="{DF06B584-16CC-47B8-ACF1-379A5A8C95AE}"/>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429E4649-7FF0-4031-9A3A-897AF3BD38B3}"/>
              </a:ext>
            </a:extLst>
          </p:cNvPr>
          <p:cNvSpPr>
            <a:spLocks noGrp="1"/>
          </p:cNvSpPr>
          <p:nvPr>
            <p:ph type="body" sz="quarter" idx="4294967295"/>
          </p:nvPr>
        </p:nvSpPr>
        <p:spPr>
          <a:xfrm>
            <a:off x="0" y="5706000"/>
            <a:ext cx="216000" cy="1152000"/>
          </a:xfrm>
        </p:spPr>
        <p:txBody>
          <a:bodyPr/>
          <a:lstStyle/>
          <a:p>
            <a:endParaRPr lang="da-DK"/>
          </a:p>
        </p:txBody>
      </p:sp>
      <p:pic>
        <p:nvPicPr>
          <p:cNvPr id="6" name="Billede 5">
            <a:extLst>
              <a:ext uri="{FF2B5EF4-FFF2-40B4-BE49-F238E27FC236}">
                <a16:creationId xmlns:a16="http://schemas.microsoft.com/office/drawing/2014/main" id="{C8D62AA7-5B34-463C-9E59-68A1ECC201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82016" y="3993135"/>
            <a:ext cx="2247612" cy="2149279"/>
          </a:xfrm>
          <a:prstGeom prst="rect">
            <a:avLst/>
          </a:prstGeom>
        </p:spPr>
      </p:pic>
    </p:spTree>
    <p:extLst>
      <p:ext uri="{BB962C8B-B14F-4D97-AF65-F5344CB8AC3E}">
        <p14:creationId xmlns:p14="http://schemas.microsoft.com/office/powerpoint/2010/main" val="3046793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69E5834F-7823-4410-ADD7-B7C446A1CD03}"/>
              </a:ext>
            </a:extLst>
          </p:cNvPr>
          <p:cNvSpPr/>
          <p:nvPr/>
        </p:nvSpPr>
        <p:spPr>
          <a:xfrm>
            <a:off x="3911690" y="3486388"/>
            <a:ext cx="3115833" cy="273630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AAB8AC2B-C89A-4865-9F27-75E3C7FD714E}"/>
              </a:ext>
            </a:extLst>
          </p:cNvPr>
          <p:cNvSpPr>
            <a:spLocks noGrp="1"/>
          </p:cNvSpPr>
          <p:nvPr>
            <p:ph type="title"/>
          </p:nvPr>
        </p:nvSpPr>
        <p:spPr/>
        <p:txBody>
          <a:bodyPr/>
          <a:lstStyle/>
          <a:p>
            <a:r>
              <a:rPr lang="da-DK" altLang="da-DK" sz="3200" dirty="0">
                <a:latin typeface="Arial" charset="0"/>
                <a:cs typeface="Arial" charset="0"/>
              </a:rPr>
              <a:t>Minimumsgrænser i insemineringsplanen</a:t>
            </a:r>
            <a:endParaRPr lang="da-DK" sz="3200" dirty="0"/>
          </a:p>
        </p:txBody>
      </p:sp>
      <p:sp>
        <p:nvSpPr>
          <p:cNvPr id="3" name="Pladsholder til indhold 2">
            <a:extLst>
              <a:ext uri="{FF2B5EF4-FFF2-40B4-BE49-F238E27FC236}">
                <a16:creationId xmlns:a16="http://schemas.microsoft.com/office/drawing/2014/main" id="{87B935F0-9417-484B-AB8F-F6351A343E2E}"/>
              </a:ext>
            </a:extLst>
          </p:cNvPr>
          <p:cNvSpPr>
            <a:spLocks noGrp="1"/>
          </p:cNvSpPr>
          <p:nvPr>
            <p:ph sz="quarter" idx="21"/>
          </p:nvPr>
        </p:nvSpPr>
        <p:spPr/>
        <p:txBody>
          <a:bodyPr/>
          <a:lstStyle/>
          <a:p>
            <a:r>
              <a:rPr lang="da-DK" sz="2400" dirty="0">
                <a:solidFill>
                  <a:schemeClr val="tx1">
                    <a:lumMod val="75000"/>
                  </a:schemeClr>
                </a:solidFill>
              </a:rPr>
              <a:t>Minimumsgrænser på enkelte egenskaber, f.eks. yversundhed, mindsker udvalget af tyre med højt NTM</a:t>
            </a:r>
          </a:p>
          <a:p>
            <a:endParaRPr lang="da-DK" dirty="0"/>
          </a:p>
        </p:txBody>
      </p:sp>
      <p:sp>
        <p:nvSpPr>
          <p:cNvPr id="4" name="Pladsholder til tekst 3">
            <a:extLst>
              <a:ext uri="{FF2B5EF4-FFF2-40B4-BE49-F238E27FC236}">
                <a16:creationId xmlns:a16="http://schemas.microsoft.com/office/drawing/2014/main" id="{982C7609-FF9D-45F6-AE7C-B07424CED0AF}"/>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9893A2A9-959A-48EB-ADAE-559A8C49CFE0}"/>
              </a:ext>
            </a:extLst>
          </p:cNvPr>
          <p:cNvSpPr>
            <a:spLocks noGrp="1"/>
          </p:cNvSpPr>
          <p:nvPr>
            <p:ph type="body" sz="quarter" idx="4294967295"/>
          </p:nvPr>
        </p:nvSpPr>
        <p:spPr>
          <a:xfrm>
            <a:off x="0" y="5706000"/>
            <a:ext cx="216000" cy="1152000"/>
          </a:xfrm>
        </p:spPr>
        <p:txBody>
          <a:bodyPr/>
          <a:lstStyle/>
          <a:p>
            <a:endParaRPr lang="da-DK"/>
          </a:p>
        </p:txBody>
      </p:sp>
      <p:sp>
        <p:nvSpPr>
          <p:cNvPr id="6" name="Cirkel 22">
            <a:extLst>
              <a:ext uri="{FF2B5EF4-FFF2-40B4-BE49-F238E27FC236}">
                <a16:creationId xmlns:a16="http://schemas.microsoft.com/office/drawing/2014/main" id="{E8B4B341-2835-4B13-B62C-2773E926A304}"/>
              </a:ext>
            </a:extLst>
          </p:cNvPr>
          <p:cNvSpPr/>
          <p:nvPr/>
        </p:nvSpPr>
        <p:spPr>
          <a:xfrm>
            <a:off x="3755825" y="3478449"/>
            <a:ext cx="3271698" cy="2953173"/>
          </a:xfrm>
          <a:prstGeom prst="pi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chemeClr val="tx1"/>
              </a:solidFill>
            </a:endParaRPr>
          </a:p>
        </p:txBody>
      </p:sp>
      <p:cxnSp>
        <p:nvCxnSpPr>
          <p:cNvPr id="7" name="Lige pilforbindelse 6">
            <a:extLst>
              <a:ext uri="{FF2B5EF4-FFF2-40B4-BE49-F238E27FC236}">
                <a16:creationId xmlns:a16="http://schemas.microsoft.com/office/drawing/2014/main" id="{341F9BE5-FF64-44F2-BDA4-CC03BB92ACBE}"/>
              </a:ext>
            </a:extLst>
          </p:cNvPr>
          <p:cNvCxnSpPr>
            <a:cxnSpLocks/>
            <a:stCxn id="6" idx="1"/>
          </p:cNvCxnSpPr>
          <p:nvPr/>
        </p:nvCxnSpPr>
        <p:spPr>
          <a:xfrm flipV="1">
            <a:off x="5391674" y="3246634"/>
            <a:ext cx="2259" cy="31849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Lige pilforbindelse 10">
            <a:extLst>
              <a:ext uri="{FF2B5EF4-FFF2-40B4-BE49-F238E27FC236}">
                <a16:creationId xmlns:a16="http://schemas.microsoft.com/office/drawing/2014/main" id="{E0C2CDD6-983F-4868-B65F-7DDE516BFCA1}"/>
              </a:ext>
            </a:extLst>
          </p:cNvPr>
          <p:cNvCxnSpPr>
            <a:cxnSpLocks/>
          </p:cNvCxnSpPr>
          <p:nvPr/>
        </p:nvCxnSpPr>
        <p:spPr>
          <a:xfrm>
            <a:off x="3755825" y="4964324"/>
            <a:ext cx="354910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kstboks 16">
            <a:extLst>
              <a:ext uri="{FF2B5EF4-FFF2-40B4-BE49-F238E27FC236}">
                <a16:creationId xmlns:a16="http://schemas.microsoft.com/office/drawing/2014/main" id="{995D0D79-4888-4AE3-841F-854484917993}"/>
              </a:ext>
            </a:extLst>
          </p:cNvPr>
          <p:cNvSpPr txBox="1"/>
          <p:nvPr/>
        </p:nvSpPr>
        <p:spPr>
          <a:xfrm>
            <a:off x="4574714" y="2801758"/>
            <a:ext cx="1633919" cy="369332"/>
          </a:xfrm>
          <a:prstGeom prst="rect">
            <a:avLst/>
          </a:prstGeom>
          <a:noFill/>
        </p:spPr>
        <p:txBody>
          <a:bodyPr wrap="square" rtlCol="0">
            <a:spAutoFit/>
          </a:bodyPr>
          <a:lstStyle/>
          <a:p>
            <a:pPr algn="ctr"/>
            <a:r>
              <a:rPr lang="da-DK" dirty="0"/>
              <a:t>Malkeorganer</a:t>
            </a:r>
          </a:p>
        </p:txBody>
      </p:sp>
      <p:sp>
        <p:nvSpPr>
          <p:cNvPr id="15" name="Tekstboks 17">
            <a:extLst>
              <a:ext uri="{FF2B5EF4-FFF2-40B4-BE49-F238E27FC236}">
                <a16:creationId xmlns:a16="http://schemas.microsoft.com/office/drawing/2014/main" id="{D00182B8-DD16-41A5-8640-565FBC7C078E}"/>
              </a:ext>
            </a:extLst>
          </p:cNvPr>
          <p:cNvSpPr txBox="1"/>
          <p:nvPr/>
        </p:nvSpPr>
        <p:spPr>
          <a:xfrm>
            <a:off x="7118790" y="4770369"/>
            <a:ext cx="1944216" cy="369332"/>
          </a:xfrm>
          <a:prstGeom prst="rect">
            <a:avLst/>
          </a:prstGeom>
          <a:noFill/>
        </p:spPr>
        <p:txBody>
          <a:bodyPr wrap="square" rtlCol="0">
            <a:spAutoFit/>
          </a:bodyPr>
          <a:lstStyle/>
          <a:p>
            <a:pPr algn="ctr"/>
            <a:r>
              <a:rPr lang="da-DK" dirty="0"/>
              <a:t>Yversundhed</a:t>
            </a:r>
          </a:p>
        </p:txBody>
      </p:sp>
    </p:spTree>
    <p:extLst>
      <p:ext uri="{BB962C8B-B14F-4D97-AF65-F5344CB8AC3E}">
        <p14:creationId xmlns:p14="http://schemas.microsoft.com/office/powerpoint/2010/main" val="324436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CC406-D750-400F-9BF4-62F339F9AEBD}"/>
              </a:ext>
            </a:extLst>
          </p:cNvPr>
          <p:cNvSpPr>
            <a:spLocks noGrp="1"/>
          </p:cNvSpPr>
          <p:nvPr>
            <p:ph type="title"/>
          </p:nvPr>
        </p:nvSpPr>
        <p:spPr/>
        <p:txBody>
          <a:bodyPr/>
          <a:lstStyle/>
          <a:p>
            <a:r>
              <a:rPr lang="da-DK" altLang="da-DK" sz="3200" dirty="0">
                <a:latin typeface="Arial" charset="0"/>
                <a:cs typeface="Arial" charset="0"/>
              </a:rPr>
              <a:t>Hvad mener vi med begrebet avl?</a:t>
            </a:r>
            <a:endParaRPr lang="da-DK" sz="3200" dirty="0"/>
          </a:p>
        </p:txBody>
      </p:sp>
      <p:sp>
        <p:nvSpPr>
          <p:cNvPr id="3" name="Pladsholder til indhold 2">
            <a:extLst>
              <a:ext uri="{FF2B5EF4-FFF2-40B4-BE49-F238E27FC236}">
                <a16:creationId xmlns:a16="http://schemas.microsoft.com/office/drawing/2014/main" id="{E1C8234D-8094-4DD1-BC1F-3826327BFB07}"/>
              </a:ext>
            </a:extLst>
          </p:cNvPr>
          <p:cNvSpPr>
            <a:spLocks noGrp="1"/>
          </p:cNvSpPr>
          <p:nvPr>
            <p:ph sz="quarter" idx="21"/>
          </p:nvPr>
        </p:nvSpPr>
        <p:spPr>
          <a:xfrm>
            <a:off x="542925" y="1549399"/>
            <a:ext cx="10822982" cy="4148139"/>
          </a:xfrm>
        </p:spPr>
        <p:txBody>
          <a:bodyPr/>
          <a:lstStyle/>
          <a:p>
            <a:r>
              <a:rPr lang="da-DK" altLang="da-DK" sz="2400" dirty="0">
                <a:latin typeface="Arial" charset="0"/>
                <a:cs typeface="Arial" charset="0"/>
              </a:rPr>
              <a:t>Udvælgelse af de bedste hundyr og tyre til frembringelse af næste generation </a:t>
            </a:r>
          </a:p>
          <a:p>
            <a:endParaRPr lang="da-DK" altLang="da-DK" sz="2400" dirty="0">
              <a:latin typeface="Arial" charset="0"/>
              <a:cs typeface="Arial" charset="0"/>
            </a:endParaRPr>
          </a:p>
          <a:p>
            <a:r>
              <a:rPr lang="da-DK" altLang="da-DK" sz="2400" dirty="0">
                <a:latin typeface="Arial" charset="0"/>
                <a:cs typeface="Arial" charset="0"/>
              </a:rPr>
              <a:t>I denne præsentation taler vi om avl for den totaløkonomiske ko</a:t>
            </a:r>
          </a:p>
          <a:p>
            <a:endParaRPr lang="da-DK" altLang="da-DK" sz="2400" dirty="0">
              <a:latin typeface="Arial" charset="0"/>
              <a:cs typeface="Arial" charset="0"/>
            </a:endParaRPr>
          </a:p>
          <a:p>
            <a:r>
              <a:rPr lang="da-DK" altLang="da-DK" sz="2400" dirty="0">
                <a:latin typeface="Arial" charset="0"/>
                <a:cs typeface="Arial" charset="0"/>
              </a:rPr>
              <a:t>Det totaløkonomiske indeks NTM er et redskab til at nå dette mål</a:t>
            </a:r>
          </a:p>
          <a:p>
            <a:endParaRPr lang="da-DK" altLang="da-DK" sz="2400" dirty="0">
              <a:latin typeface="Arial" charset="0"/>
              <a:cs typeface="Arial" charset="0"/>
            </a:endParaRPr>
          </a:p>
          <a:p>
            <a:endParaRPr lang="da-DK" dirty="0"/>
          </a:p>
        </p:txBody>
      </p:sp>
      <p:sp>
        <p:nvSpPr>
          <p:cNvPr id="4" name="Pladsholder til tekst 3">
            <a:extLst>
              <a:ext uri="{FF2B5EF4-FFF2-40B4-BE49-F238E27FC236}">
                <a16:creationId xmlns:a16="http://schemas.microsoft.com/office/drawing/2014/main" id="{A3BA15B8-3F92-40BC-B209-06E609C112E4}"/>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1BB1C24D-C4DF-470F-90D2-54D2898893B8}"/>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1163121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6C182-4B4B-441C-B7AA-A2F67CDB43A1}"/>
              </a:ext>
            </a:extLst>
          </p:cNvPr>
          <p:cNvSpPr>
            <a:spLocks noGrp="1"/>
          </p:cNvSpPr>
          <p:nvPr>
            <p:ph type="title"/>
          </p:nvPr>
        </p:nvSpPr>
        <p:spPr/>
        <p:txBody>
          <a:bodyPr/>
          <a:lstStyle/>
          <a:p>
            <a:r>
              <a:rPr lang="da-DK" altLang="da-DK" sz="3200" dirty="0">
                <a:latin typeface="Arial" charset="0"/>
                <a:cs typeface="Arial" charset="0"/>
              </a:rPr>
              <a:t>Opsummering</a:t>
            </a:r>
            <a:endParaRPr lang="da-DK" sz="3200" dirty="0"/>
          </a:p>
        </p:txBody>
      </p:sp>
      <p:sp>
        <p:nvSpPr>
          <p:cNvPr id="3" name="Pladsholder til indhold 2">
            <a:extLst>
              <a:ext uri="{FF2B5EF4-FFF2-40B4-BE49-F238E27FC236}">
                <a16:creationId xmlns:a16="http://schemas.microsoft.com/office/drawing/2014/main" id="{4E8CA24F-DC53-4836-83C8-1167B60E106C}"/>
              </a:ext>
            </a:extLst>
          </p:cNvPr>
          <p:cNvSpPr>
            <a:spLocks noGrp="1"/>
          </p:cNvSpPr>
          <p:nvPr>
            <p:ph sz="quarter" idx="21"/>
          </p:nvPr>
        </p:nvSpPr>
        <p:spPr>
          <a:xfrm>
            <a:off x="542925" y="1549399"/>
            <a:ext cx="11046324" cy="4148139"/>
          </a:xfrm>
        </p:spPr>
        <p:txBody>
          <a:bodyPr/>
          <a:lstStyle/>
          <a:p>
            <a:r>
              <a:rPr lang="da-DK" altLang="da-DK" sz="2400" dirty="0">
                <a:latin typeface="Arial" charset="0"/>
                <a:cs typeface="Arial" charset="0"/>
              </a:rPr>
              <a:t>Avl efter NTM giver økonomisk fremgang og fremgang for alle vigtige egenskaber</a:t>
            </a:r>
          </a:p>
          <a:p>
            <a:r>
              <a:rPr lang="da-DK" altLang="da-DK" sz="2400" dirty="0">
                <a:latin typeface="Arial" charset="0"/>
                <a:cs typeface="Arial" charset="0"/>
              </a:rPr>
              <a:t>Med NTM er der fokus på både indtægter og udgifter</a:t>
            </a:r>
          </a:p>
          <a:p>
            <a:r>
              <a:rPr lang="da-DK" altLang="da-DK" sz="2400" dirty="0">
                <a:latin typeface="Arial" charset="0"/>
                <a:cs typeface="Arial" charset="0"/>
              </a:rPr>
              <a:t>NTM kan benyttes i alle besætninger</a:t>
            </a:r>
          </a:p>
          <a:p>
            <a:r>
              <a:rPr lang="da-DK" altLang="da-DK" sz="2400" dirty="0">
                <a:latin typeface="Arial" charset="0"/>
                <a:cs typeface="Arial" charset="0"/>
              </a:rPr>
              <a:t>Man kan forbedre sin besætning på mange områder, og NTM er et godt redskab</a:t>
            </a:r>
          </a:p>
          <a:p>
            <a:endParaRPr lang="da-DK" dirty="0"/>
          </a:p>
        </p:txBody>
      </p:sp>
      <p:sp>
        <p:nvSpPr>
          <p:cNvPr id="4" name="Pladsholder til tekst 3">
            <a:extLst>
              <a:ext uri="{FF2B5EF4-FFF2-40B4-BE49-F238E27FC236}">
                <a16:creationId xmlns:a16="http://schemas.microsoft.com/office/drawing/2014/main" id="{60B79E95-5275-4334-8392-6AF63B3BF335}"/>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243BC30A-BEA3-45C3-8006-D64D8F5A225B}"/>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1887042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1EC3E-918F-447B-89EF-68DF0192CDD0}"/>
              </a:ext>
            </a:extLst>
          </p:cNvPr>
          <p:cNvSpPr>
            <a:spLocks noGrp="1"/>
          </p:cNvSpPr>
          <p:nvPr>
            <p:ph type="title"/>
          </p:nvPr>
        </p:nvSpPr>
        <p:spPr/>
        <p:txBody>
          <a:bodyPr/>
          <a:lstStyle/>
          <a:p>
            <a:r>
              <a:rPr lang="da-DK" sz="3200" dirty="0"/>
              <a:t>Afprøvede tyre og unge tyre</a:t>
            </a:r>
          </a:p>
        </p:txBody>
      </p:sp>
      <p:sp>
        <p:nvSpPr>
          <p:cNvPr id="3" name="Pladsholder til indhold 2">
            <a:extLst>
              <a:ext uri="{FF2B5EF4-FFF2-40B4-BE49-F238E27FC236}">
                <a16:creationId xmlns:a16="http://schemas.microsoft.com/office/drawing/2014/main" id="{69D34BA3-A581-4ED0-8EBE-2C18608A985F}"/>
              </a:ext>
            </a:extLst>
          </p:cNvPr>
          <p:cNvSpPr>
            <a:spLocks noGrp="1"/>
          </p:cNvSpPr>
          <p:nvPr>
            <p:ph sz="quarter" idx="21"/>
          </p:nvPr>
        </p:nvSpPr>
        <p:spPr/>
        <p:txBody>
          <a:bodyPr/>
          <a:lstStyle/>
          <a:p>
            <a:pPr>
              <a:spcAft>
                <a:spcPts val="1200"/>
              </a:spcAft>
              <a:defRPr/>
            </a:pPr>
            <a:r>
              <a:rPr lang="da-DK" sz="2400" dirty="0">
                <a:solidFill>
                  <a:schemeClr val="tx1">
                    <a:lumMod val="75000"/>
                  </a:schemeClr>
                </a:solidFill>
              </a:rPr>
              <a:t>Afprøvede tyre:</a:t>
            </a:r>
          </a:p>
          <a:p>
            <a:pPr lvl="1">
              <a:spcAft>
                <a:spcPts val="1200"/>
              </a:spcAft>
              <a:defRPr/>
            </a:pPr>
            <a:r>
              <a:rPr lang="da-DK" sz="2000" dirty="0" err="1">
                <a:solidFill>
                  <a:schemeClr val="tx1">
                    <a:lumMod val="75000"/>
                  </a:schemeClr>
                </a:solidFill>
              </a:rPr>
              <a:t>Genomisk</a:t>
            </a:r>
            <a:r>
              <a:rPr lang="da-DK" sz="2000" dirty="0">
                <a:solidFill>
                  <a:schemeClr val="tx1">
                    <a:lumMod val="75000"/>
                  </a:schemeClr>
                </a:solidFill>
              </a:rPr>
              <a:t> testede</a:t>
            </a:r>
          </a:p>
          <a:p>
            <a:pPr lvl="1">
              <a:spcAft>
                <a:spcPts val="1200"/>
              </a:spcAft>
              <a:defRPr/>
            </a:pPr>
            <a:r>
              <a:rPr lang="da-DK" sz="2000" dirty="0">
                <a:solidFill>
                  <a:schemeClr val="tx1">
                    <a:lumMod val="75000"/>
                  </a:schemeClr>
                </a:solidFill>
              </a:rPr>
              <a:t>Afkom med data</a:t>
            </a:r>
          </a:p>
          <a:p>
            <a:pPr lvl="1">
              <a:spcAft>
                <a:spcPts val="1200"/>
              </a:spcAft>
              <a:defRPr/>
            </a:pPr>
            <a:r>
              <a:rPr lang="da-DK" sz="2000" dirty="0"/>
              <a:t>Høj sikkerhed (&gt;90 %)</a:t>
            </a:r>
            <a:endParaRPr lang="da-DK" sz="2000" dirty="0">
              <a:solidFill>
                <a:schemeClr val="tx1">
                  <a:lumMod val="75000"/>
                </a:schemeClr>
              </a:solidFill>
            </a:endParaRPr>
          </a:p>
          <a:p>
            <a:pPr marL="447675" lvl="1" indent="0">
              <a:spcAft>
                <a:spcPts val="1200"/>
              </a:spcAft>
              <a:buNone/>
              <a:defRPr/>
            </a:pPr>
            <a:endParaRPr lang="da-DK" dirty="0">
              <a:solidFill>
                <a:schemeClr val="tx1">
                  <a:lumMod val="75000"/>
                </a:schemeClr>
              </a:solidFill>
            </a:endParaRPr>
          </a:p>
          <a:p>
            <a:pPr>
              <a:spcAft>
                <a:spcPts val="1200"/>
              </a:spcAft>
              <a:defRPr/>
            </a:pPr>
            <a:r>
              <a:rPr lang="da-DK" sz="2400" dirty="0">
                <a:solidFill>
                  <a:schemeClr val="tx1">
                    <a:lumMod val="75000"/>
                  </a:schemeClr>
                </a:solidFill>
              </a:rPr>
              <a:t>Unge tyre:</a:t>
            </a:r>
          </a:p>
          <a:p>
            <a:pPr lvl="1">
              <a:spcAft>
                <a:spcPts val="1200"/>
              </a:spcAft>
              <a:defRPr/>
            </a:pPr>
            <a:r>
              <a:rPr lang="da-DK" sz="2000" dirty="0" err="1">
                <a:solidFill>
                  <a:schemeClr val="tx1">
                    <a:lumMod val="75000"/>
                  </a:schemeClr>
                </a:solidFill>
              </a:rPr>
              <a:t>Genomisk</a:t>
            </a:r>
            <a:r>
              <a:rPr lang="da-DK" sz="2000" dirty="0">
                <a:solidFill>
                  <a:schemeClr val="tx1">
                    <a:lumMod val="75000"/>
                  </a:schemeClr>
                </a:solidFill>
              </a:rPr>
              <a:t> testede</a:t>
            </a:r>
          </a:p>
          <a:p>
            <a:pPr lvl="1">
              <a:spcAft>
                <a:spcPts val="1200"/>
              </a:spcAft>
              <a:defRPr/>
            </a:pPr>
            <a:r>
              <a:rPr lang="da-DK" sz="2000" dirty="0">
                <a:solidFill>
                  <a:schemeClr val="tx1">
                    <a:lumMod val="75000"/>
                  </a:schemeClr>
                </a:solidFill>
              </a:rPr>
              <a:t>Ingen afkom med data</a:t>
            </a:r>
          </a:p>
          <a:p>
            <a:pPr lvl="1">
              <a:spcAft>
                <a:spcPts val="1200"/>
              </a:spcAft>
              <a:defRPr/>
            </a:pPr>
            <a:r>
              <a:rPr lang="da-DK" sz="2000" dirty="0"/>
              <a:t>Moderat sikkerhed (50-80 %)</a:t>
            </a:r>
            <a:endParaRPr lang="da-DK" sz="2000" dirty="0">
              <a:solidFill>
                <a:schemeClr val="tx1">
                  <a:lumMod val="75000"/>
                </a:schemeClr>
              </a:solidFill>
            </a:endParaRPr>
          </a:p>
          <a:p>
            <a:endParaRPr lang="da-DK" dirty="0"/>
          </a:p>
        </p:txBody>
      </p:sp>
      <p:sp>
        <p:nvSpPr>
          <p:cNvPr id="4" name="Pladsholder til tekst 3">
            <a:extLst>
              <a:ext uri="{FF2B5EF4-FFF2-40B4-BE49-F238E27FC236}">
                <a16:creationId xmlns:a16="http://schemas.microsoft.com/office/drawing/2014/main" id="{323BBF2C-8CFF-45EB-AC67-E18559ABB09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5C2C9E78-3002-4481-B537-BC975E1D95CD}"/>
              </a:ext>
            </a:extLst>
          </p:cNvPr>
          <p:cNvSpPr>
            <a:spLocks noGrp="1"/>
          </p:cNvSpPr>
          <p:nvPr>
            <p:ph type="body" sz="quarter" idx="4294967295"/>
          </p:nvPr>
        </p:nvSpPr>
        <p:spPr>
          <a:xfrm>
            <a:off x="0" y="5706000"/>
            <a:ext cx="216000" cy="1152000"/>
          </a:xfrm>
        </p:spPr>
        <p:txBody>
          <a:bodyPr/>
          <a:lstStyle/>
          <a:p>
            <a:endParaRPr lang="da-DK"/>
          </a:p>
        </p:txBody>
      </p:sp>
      <p:pic>
        <p:nvPicPr>
          <p:cNvPr id="6" name="Billede 5">
            <a:extLst>
              <a:ext uri="{FF2B5EF4-FFF2-40B4-BE49-F238E27FC236}">
                <a16:creationId xmlns:a16="http://schemas.microsoft.com/office/drawing/2014/main" id="{872478A6-3EDC-4491-9543-24826E4959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0138" y="1219692"/>
            <a:ext cx="4411422" cy="2706329"/>
          </a:xfrm>
          <a:prstGeom prst="rect">
            <a:avLst/>
          </a:prstGeom>
          <a:ln>
            <a:noFill/>
          </a:ln>
          <a:effectLst>
            <a:softEdge rad="112500"/>
          </a:effectLst>
        </p:spPr>
      </p:pic>
      <p:pic>
        <p:nvPicPr>
          <p:cNvPr id="7" name="Billede 6">
            <a:extLst>
              <a:ext uri="{FF2B5EF4-FFF2-40B4-BE49-F238E27FC236}">
                <a16:creationId xmlns:a16="http://schemas.microsoft.com/office/drawing/2014/main" id="{5DDDD153-8410-4459-96BC-D93EB3DC96C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40138" y="3926021"/>
            <a:ext cx="4411422" cy="2725356"/>
          </a:xfrm>
          <a:prstGeom prst="rect">
            <a:avLst/>
          </a:prstGeom>
          <a:ln>
            <a:noFill/>
          </a:ln>
          <a:effectLst>
            <a:softEdge rad="112500"/>
          </a:effectLst>
        </p:spPr>
      </p:pic>
      <p:sp>
        <p:nvSpPr>
          <p:cNvPr id="8" name="Tekstboks 9">
            <a:extLst>
              <a:ext uri="{FF2B5EF4-FFF2-40B4-BE49-F238E27FC236}">
                <a16:creationId xmlns:a16="http://schemas.microsoft.com/office/drawing/2014/main" id="{88390259-0AC2-4438-AA8A-88A7BBB83D38}"/>
              </a:ext>
            </a:extLst>
          </p:cNvPr>
          <p:cNvSpPr txBox="1">
            <a:spLocks noChangeArrowheads="1"/>
          </p:cNvSpPr>
          <p:nvPr/>
        </p:nvSpPr>
        <p:spPr bwMode="auto">
          <a:xfrm>
            <a:off x="10551560" y="1307885"/>
            <a:ext cx="134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2800">
                <a:solidFill>
                  <a:srgbClr val="2F2F2F"/>
                </a:solidFill>
                <a:latin typeface="Arial" charset="0"/>
                <a:cs typeface="Arial" charset="0"/>
              </a:defRPr>
            </a:lvl1pPr>
            <a:lvl2pPr marL="742950" indent="-285750" eaLnBrk="0" hangingPunct="0">
              <a:spcBef>
                <a:spcPct val="20000"/>
              </a:spcBef>
              <a:buBlip>
                <a:blip r:embed="rId5"/>
              </a:buBlip>
              <a:defRPr sz="2400">
                <a:solidFill>
                  <a:srgbClr val="2F2F2F"/>
                </a:solidFill>
                <a:latin typeface="Arial" charset="0"/>
                <a:cs typeface="Arial" charset="0"/>
              </a:defRPr>
            </a:lvl2pPr>
            <a:lvl3pPr marL="1143000" indent="-228600" eaLnBrk="0" hangingPunct="0">
              <a:spcBef>
                <a:spcPct val="20000"/>
              </a:spcBef>
              <a:buBlip>
                <a:blip r:embed="rId5"/>
              </a:buBlip>
              <a:defRPr sz="2400">
                <a:solidFill>
                  <a:srgbClr val="2F2F2F"/>
                </a:solidFill>
                <a:latin typeface="Arial" charset="0"/>
                <a:cs typeface="Arial" charset="0"/>
              </a:defRPr>
            </a:lvl3pPr>
            <a:lvl4pPr marL="1600200" indent="-228600" eaLnBrk="0" hangingPunct="0">
              <a:spcBef>
                <a:spcPct val="20000"/>
              </a:spcBef>
              <a:buBlip>
                <a:blip r:embed="rId5"/>
              </a:buBlip>
              <a:defRPr sz="2400">
                <a:solidFill>
                  <a:srgbClr val="2F2F2F"/>
                </a:solidFill>
                <a:latin typeface="Arial" charset="0"/>
                <a:cs typeface="Arial" charset="0"/>
              </a:defRPr>
            </a:lvl4pPr>
            <a:lvl5pPr marL="2057400" indent="-228600" eaLnBrk="0" hangingPunct="0">
              <a:spcBef>
                <a:spcPct val="20000"/>
              </a:spcBef>
              <a:buBlip>
                <a:blip r:embed="rId5"/>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9pPr>
          </a:lstStyle>
          <a:p>
            <a:pPr eaLnBrk="1" hangingPunct="1">
              <a:spcBef>
                <a:spcPct val="0"/>
              </a:spcBef>
              <a:buFontTx/>
              <a:buNone/>
            </a:pPr>
            <a:r>
              <a:rPr lang="da-DK" altLang="da-DK" sz="1400" b="1" dirty="0">
                <a:solidFill>
                  <a:schemeClr val="tx1"/>
                </a:solidFill>
              </a:rPr>
              <a:t>VH Cosmo</a:t>
            </a:r>
          </a:p>
        </p:txBody>
      </p:sp>
      <p:sp>
        <p:nvSpPr>
          <p:cNvPr id="9" name="Tekstboks 9">
            <a:extLst>
              <a:ext uri="{FF2B5EF4-FFF2-40B4-BE49-F238E27FC236}">
                <a16:creationId xmlns:a16="http://schemas.microsoft.com/office/drawing/2014/main" id="{569EE232-2AEE-478B-A573-14706E3FC457}"/>
              </a:ext>
            </a:extLst>
          </p:cNvPr>
          <p:cNvSpPr txBox="1">
            <a:spLocks noChangeArrowheads="1"/>
          </p:cNvSpPr>
          <p:nvPr/>
        </p:nvSpPr>
        <p:spPr bwMode="auto">
          <a:xfrm>
            <a:off x="10551559" y="3926928"/>
            <a:ext cx="1343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2800">
                <a:solidFill>
                  <a:srgbClr val="2F2F2F"/>
                </a:solidFill>
                <a:latin typeface="Arial" charset="0"/>
                <a:cs typeface="Arial" charset="0"/>
              </a:defRPr>
            </a:lvl1pPr>
            <a:lvl2pPr marL="742950" indent="-285750" eaLnBrk="0" hangingPunct="0">
              <a:spcBef>
                <a:spcPct val="20000"/>
              </a:spcBef>
              <a:buBlip>
                <a:blip r:embed="rId5"/>
              </a:buBlip>
              <a:defRPr sz="2400">
                <a:solidFill>
                  <a:srgbClr val="2F2F2F"/>
                </a:solidFill>
                <a:latin typeface="Arial" charset="0"/>
                <a:cs typeface="Arial" charset="0"/>
              </a:defRPr>
            </a:lvl2pPr>
            <a:lvl3pPr marL="1143000" indent="-228600" eaLnBrk="0" hangingPunct="0">
              <a:spcBef>
                <a:spcPct val="20000"/>
              </a:spcBef>
              <a:buBlip>
                <a:blip r:embed="rId5"/>
              </a:buBlip>
              <a:defRPr sz="2400">
                <a:solidFill>
                  <a:srgbClr val="2F2F2F"/>
                </a:solidFill>
                <a:latin typeface="Arial" charset="0"/>
                <a:cs typeface="Arial" charset="0"/>
              </a:defRPr>
            </a:lvl3pPr>
            <a:lvl4pPr marL="1600200" indent="-228600" eaLnBrk="0" hangingPunct="0">
              <a:spcBef>
                <a:spcPct val="20000"/>
              </a:spcBef>
              <a:buBlip>
                <a:blip r:embed="rId5"/>
              </a:buBlip>
              <a:defRPr sz="2400">
                <a:solidFill>
                  <a:srgbClr val="2F2F2F"/>
                </a:solidFill>
                <a:latin typeface="Arial" charset="0"/>
                <a:cs typeface="Arial" charset="0"/>
              </a:defRPr>
            </a:lvl4pPr>
            <a:lvl5pPr marL="2057400" indent="-228600" eaLnBrk="0" hangingPunct="0">
              <a:spcBef>
                <a:spcPct val="20000"/>
              </a:spcBef>
              <a:buBlip>
                <a:blip r:embed="rId5"/>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5"/>
              </a:buBlip>
              <a:defRPr sz="2400">
                <a:solidFill>
                  <a:srgbClr val="2F2F2F"/>
                </a:solidFill>
                <a:latin typeface="Arial" charset="0"/>
                <a:cs typeface="Arial" charset="0"/>
              </a:defRPr>
            </a:lvl9pPr>
          </a:lstStyle>
          <a:p>
            <a:pPr eaLnBrk="1" hangingPunct="1">
              <a:spcBef>
                <a:spcPct val="0"/>
              </a:spcBef>
              <a:buFontTx/>
              <a:buNone/>
            </a:pPr>
            <a:r>
              <a:rPr lang="da-DK" altLang="da-DK" sz="1400" b="1" dirty="0">
                <a:solidFill>
                  <a:schemeClr val="tx1"/>
                </a:solidFill>
              </a:rPr>
              <a:t>VH Don Red</a:t>
            </a:r>
          </a:p>
        </p:txBody>
      </p:sp>
    </p:spTree>
    <p:extLst>
      <p:ext uri="{BB962C8B-B14F-4D97-AF65-F5344CB8AC3E}">
        <p14:creationId xmlns:p14="http://schemas.microsoft.com/office/powerpoint/2010/main" val="650356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1C30A-68E5-4652-9BC5-6C57FDB9B179}"/>
              </a:ext>
            </a:extLst>
          </p:cNvPr>
          <p:cNvSpPr>
            <a:spLocks noGrp="1"/>
          </p:cNvSpPr>
          <p:nvPr>
            <p:ph type="title"/>
          </p:nvPr>
        </p:nvSpPr>
        <p:spPr/>
        <p:txBody>
          <a:bodyPr/>
          <a:lstStyle/>
          <a:p>
            <a:r>
              <a:rPr lang="da-DK" altLang="da-DK" sz="3200" dirty="0">
                <a:latin typeface="Arial" charset="0"/>
                <a:cs typeface="Arial" charset="0"/>
              </a:rPr>
              <a:t>Ændringer for en tyr med +25 i NTM</a:t>
            </a:r>
            <a:endParaRPr lang="da-DK" sz="3200" dirty="0"/>
          </a:p>
        </p:txBody>
      </p:sp>
      <p:sp>
        <p:nvSpPr>
          <p:cNvPr id="3" name="Pladsholder til indhold 2">
            <a:extLst>
              <a:ext uri="{FF2B5EF4-FFF2-40B4-BE49-F238E27FC236}">
                <a16:creationId xmlns:a16="http://schemas.microsoft.com/office/drawing/2014/main" id="{43BC4A5A-5FD3-42D7-B629-8F49A88CD253}"/>
              </a:ext>
            </a:extLst>
          </p:cNvPr>
          <p:cNvSpPr>
            <a:spLocks noGrp="1"/>
          </p:cNvSpPr>
          <p:nvPr>
            <p:ph sz="quarter" idx="21"/>
          </p:nvPr>
        </p:nvSpPr>
        <p:spPr>
          <a:xfrm>
            <a:off x="542925" y="1575861"/>
            <a:ext cx="10018909" cy="4148139"/>
          </a:xfrm>
        </p:spPr>
        <p:txBody>
          <a:bodyPr/>
          <a:lstStyle/>
          <a:p>
            <a:r>
              <a:rPr lang="da-DK" sz="2400" dirty="0">
                <a:solidFill>
                  <a:schemeClr val="tx1"/>
                </a:solidFill>
              </a:rPr>
              <a:t>Sikkerhed afspejler, hvor store ændringer der kan observeres, når unge tyre og afprøvede tyre får mange flere døtre med ydelse, kåring m.m.</a:t>
            </a:r>
            <a:endParaRPr lang="da-DK" sz="2400" dirty="0">
              <a:solidFill>
                <a:schemeClr val="tx1">
                  <a:lumMod val="75000"/>
                </a:schemeClr>
              </a:solidFill>
            </a:endParaRPr>
          </a:p>
          <a:p>
            <a:endParaRPr lang="da-DK" dirty="0"/>
          </a:p>
        </p:txBody>
      </p:sp>
      <p:sp>
        <p:nvSpPr>
          <p:cNvPr id="4" name="Pladsholder til tekst 3">
            <a:extLst>
              <a:ext uri="{FF2B5EF4-FFF2-40B4-BE49-F238E27FC236}">
                <a16:creationId xmlns:a16="http://schemas.microsoft.com/office/drawing/2014/main" id="{9883AAE0-17AA-4430-A6F0-789A88302559}"/>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AEDE8AE1-5C12-4C13-B5DF-5C9A3964BBCB}"/>
              </a:ext>
            </a:extLst>
          </p:cNvPr>
          <p:cNvSpPr>
            <a:spLocks noGrp="1"/>
          </p:cNvSpPr>
          <p:nvPr>
            <p:ph type="body" sz="quarter" idx="4294967295"/>
          </p:nvPr>
        </p:nvSpPr>
        <p:spPr>
          <a:xfrm>
            <a:off x="0" y="5706000"/>
            <a:ext cx="216000" cy="1152000"/>
          </a:xfrm>
        </p:spPr>
        <p:txBody>
          <a:bodyPr/>
          <a:lstStyle/>
          <a:p>
            <a:endParaRPr lang="da-DK"/>
          </a:p>
        </p:txBody>
      </p:sp>
      <p:graphicFrame>
        <p:nvGraphicFramePr>
          <p:cNvPr id="6" name="Tabel 5">
            <a:extLst>
              <a:ext uri="{FF2B5EF4-FFF2-40B4-BE49-F238E27FC236}">
                <a16:creationId xmlns:a16="http://schemas.microsoft.com/office/drawing/2014/main" id="{35B68740-BFEA-4DA9-B5E3-E95D3DB68505}"/>
              </a:ext>
            </a:extLst>
          </p:cNvPr>
          <p:cNvGraphicFramePr>
            <a:graphicFrameLocks noGrp="1"/>
          </p:cNvGraphicFramePr>
          <p:nvPr>
            <p:extLst>
              <p:ext uri="{D42A27DB-BD31-4B8C-83A1-F6EECF244321}">
                <p14:modId xmlns:p14="http://schemas.microsoft.com/office/powerpoint/2010/main" val="2881158907"/>
              </p:ext>
            </p:extLst>
          </p:nvPr>
        </p:nvGraphicFramePr>
        <p:xfrm>
          <a:off x="1022951" y="3445479"/>
          <a:ext cx="10203087" cy="1184847"/>
        </p:xfrm>
        <a:graphic>
          <a:graphicData uri="http://schemas.openxmlformats.org/drawingml/2006/table">
            <a:tbl>
              <a:tblPr firstRow="1" bandRow="1">
                <a:tableStyleId>{21E4AEA4-8DFA-4A89-87EB-49C32662AFE0}</a:tableStyleId>
              </a:tblPr>
              <a:tblGrid>
                <a:gridCol w="1338600">
                  <a:extLst>
                    <a:ext uri="{9D8B030D-6E8A-4147-A177-3AD203B41FA5}">
                      <a16:colId xmlns:a16="http://schemas.microsoft.com/office/drawing/2014/main" val="20000"/>
                    </a:ext>
                  </a:extLst>
                </a:gridCol>
                <a:gridCol w="1177041">
                  <a:extLst>
                    <a:ext uri="{9D8B030D-6E8A-4147-A177-3AD203B41FA5}">
                      <a16:colId xmlns:a16="http://schemas.microsoft.com/office/drawing/2014/main" val="20001"/>
                    </a:ext>
                  </a:extLst>
                </a:gridCol>
                <a:gridCol w="1249211">
                  <a:extLst>
                    <a:ext uri="{9D8B030D-6E8A-4147-A177-3AD203B41FA5}">
                      <a16:colId xmlns:a16="http://schemas.microsoft.com/office/drawing/2014/main" val="20002"/>
                    </a:ext>
                  </a:extLst>
                </a:gridCol>
                <a:gridCol w="1057024">
                  <a:extLst>
                    <a:ext uri="{9D8B030D-6E8A-4147-A177-3AD203B41FA5}">
                      <a16:colId xmlns:a16="http://schemas.microsoft.com/office/drawing/2014/main" val="20003"/>
                    </a:ext>
                  </a:extLst>
                </a:gridCol>
                <a:gridCol w="1057024">
                  <a:extLst>
                    <a:ext uri="{9D8B030D-6E8A-4147-A177-3AD203B41FA5}">
                      <a16:colId xmlns:a16="http://schemas.microsoft.com/office/drawing/2014/main" val="20004"/>
                    </a:ext>
                  </a:extLst>
                </a:gridCol>
                <a:gridCol w="1153117">
                  <a:extLst>
                    <a:ext uri="{9D8B030D-6E8A-4147-A177-3AD203B41FA5}">
                      <a16:colId xmlns:a16="http://schemas.microsoft.com/office/drawing/2014/main" val="20005"/>
                    </a:ext>
                  </a:extLst>
                </a:gridCol>
                <a:gridCol w="1057024">
                  <a:extLst>
                    <a:ext uri="{9D8B030D-6E8A-4147-A177-3AD203B41FA5}">
                      <a16:colId xmlns:a16="http://schemas.microsoft.com/office/drawing/2014/main" val="20006"/>
                    </a:ext>
                  </a:extLst>
                </a:gridCol>
                <a:gridCol w="1057024">
                  <a:extLst>
                    <a:ext uri="{9D8B030D-6E8A-4147-A177-3AD203B41FA5}">
                      <a16:colId xmlns:a16="http://schemas.microsoft.com/office/drawing/2014/main" val="20007"/>
                    </a:ext>
                  </a:extLst>
                </a:gridCol>
                <a:gridCol w="1057022">
                  <a:extLst>
                    <a:ext uri="{9D8B030D-6E8A-4147-A177-3AD203B41FA5}">
                      <a16:colId xmlns:a16="http://schemas.microsoft.com/office/drawing/2014/main" val="20008"/>
                    </a:ext>
                  </a:extLst>
                </a:gridCol>
              </a:tblGrid>
              <a:tr h="394949">
                <a:tc>
                  <a:txBody>
                    <a:bodyPr/>
                    <a:lstStyle/>
                    <a:p>
                      <a:r>
                        <a:rPr lang="da-DK" sz="1800" dirty="0"/>
                        <a:t>Sikkerhed</a:t>
                      </a:r>
                    </a:p>
                  </a:txBody>
                  <a:tcPr marL="91450" marR="91450" marT="45668" marB="45668"/>
                </a:tc>
                <a:tc>
                  <a:txBody>
                    <a:bodyPr/>
                    <a:lstStyle/>
                    <a:p>
                      <a:pPr algn="ctr"/>
                      <a:r>
                        <a:rPr lang="da-DK" sz="1800" dirty="0"/>
                        <a:t>30%</a:t>
                      </a:r>
                    </a:p>
                  </a:txBody>
                  <a:tcPr marL="91450" marR="91450" marT="45668" marB="45668"/>
                </a:tc>
                <a:tc>
                  <a:txBody>
                    <a:bodyPr/>
                    <a:lstStyle/>
                    <a:p>
                      <a:pPr algn="ctr"/>
                      <a:r>
                        <a:rPr lang="da-DK" sz="1800" dirty="0"/>
                        <a:t>40%</a:t>
                      </a:r>
                    </a:p>
                  </a:txBody>
                  <a:tcPr marL="91450" marR="91450" marT="45668" marB="45668"/>
                </a:tc>
                <a:tc>
                  <a:txBody>
                    <a:bodyPr/>
                    <a:lstStyle/>
                    <a:p>
                      <a:pPr algn="ctr"/>
                      <a:r>
                        <a:rPr lang="da-DK" sz="1800" dirty="0"/>
                        <a:t>50%</a:t>
                      </a:r>
                    </a:p>
                  </a:txBody>
                  <a:tcPr marL="91450" marR="91450" marT="45668" marB="45668"/>
                </a:tc>
                <a:tc>
                  <a:txBody>
                    <a:bodyPr/>
                    <a:lstStyle/>
                    <a:p>
                      <a:pPr algn="ctr"/>
                      <a:r>
                        <a:rPr lang="da-DK" sz="1800" dirty="0"/>
                        <a:t>60%</a:t>
                      </a:r>
                    </a:p>
                  </a:txBody>
                  <a:tcPr marL="91450" marR="91450" marT="45668" marB="45668"/>
                </a:tc>
                <a:tc>
                  <a:txBody>
                    <a:bodyPr/>
                    <a:lstStyle/>
                    <a:p>
                      <a:pPr algn="ctr"/>
                      <a:r>
                        <a:rPr lang="da-DK" sz="1800" dirty="0"/>
                        <a:t>70%</a:t>
                      </a:r>
                    </a:p>
                  </a:txBody>
                  <a:tcPr marL="91450" marR="91450" marT="45668" marB="45668"/>
                </a:tc>
                <a:tc>
                  <a:txBody>
                    <a:bodyPr/>
                    <a:lstStyle/>
                    <a:p>
                      <a:pPr algn="ctr"/>
                      <a:r>
                        <a:rPr lang="da-DK" sz="1800" dirty="0"/>
                        <a:t>80%</a:t>
                      </a:r>
                    </a:p>
                  </a:txBody>
                  <a:tcPr marL="91450" marR="91450" marT="45668" marB="45668"/>
                </a:tc>
                <a:tc>
                  <a:txBody>
                    <a:bodyPr/>
                    <a:lstStyle/>
                    <a:p>
                      <a:pPr algn="ctr"/>
                      <a:r>
                        <a:rPr lang="da-DK" sz="1800" dirty="0"/>
                        <a:t>90%</a:t>
                      </a:r>
                    </a:p>
                  </a:txBody>
                  <a:tcPr marL="91450" marR="91450" marT="45668" marB="45668"/>
                </a:tc>
                <a:tc>
                  <a:txBody>
                    <a:bodyPr/>
                    <a:lstStyle/>
                    <a:p>
                      <a:pPr algn="ctr"/>
                      <a:r>
                        <a:rPr lang="da-DK" sz="1800" dirty="0"/>
                        <a:t>95%</a:t>
                      </a:r>
                    </a:p>
                  </a:txBody>
                  <a:tcPr marL="91450" marR="91450" marT="45668" marB="45668"/>
                </a:tc>
                <a:extLst>
                  <a:ext uri="{0D108BD9-81ED-4DB2-BD59-A6C34878D82A}">
                    <a16:rowId xmlns:a16="http://schemas.microsoft.com/office/drawing/2014/main" val="10000"/>
                  </a:ext>
                </a:extLst>
              </a:tr>
              <a:tr h="394949">
                <a:tc>
                  <a:txBody>
                    <a:bodyPr/>
                    <a:lstStyle/>
                    <a:p>
                      <a:r>
                        <a:rPr lang="da-DK" sz="1800" dirty="0"/>
                        <a:t>Min.</a:t>
                      </a:r>
                    </a:p>
                  </a:txBody>
                  <a:tcPr marL="91450" marR="91450" marT="45668" marB="45668"/>
                </a:tc>
                <a:tc>
                  <a:txBody>
                    <a:bodyPr/>
                    <a:lstStyle/>
                    <a:p>
                      <a:pPr algn="ctr"/>
                      <a:r>
                        <a:rPr lang="da-DK" sz="1800" dirty="0"/>
                        <a:t>+9</a:t>
                      </a:r>
                    </a:p>
                  </a:txBody>
                  <a:tcPr marL="91450" marR="91450" marT="45668" marB="45668"/>
                </a:tc>
                <a:tc>
                  <a:txBody>
                    <a:bodyPr/>
                    <a:lstStyle/>
                    <a:p>
                      <a:pPr algn="ctr"/>
                      <a:r>
                        <a:rPr lang="da-DK" sz="1800" dirty="0"/>
                        <a:t>+10</a:t>
                      </a:r>
                    </a:p>
                  </a:txBody>
                  <a:tcPr marL="91450" marR="91450" marT="45668" marB="45668"/>
                </a:tc>
                <a:tc>
                  <a:txBody>
                    <a:bodyPr/>
                    <a:lstStyle/>
                    <a:p>
                      <a:pPr algn="ctr"/>
                      <a:r>
                        <a:rPr lang="da-DK" sz="1800" dirty="0"/>
                        <a:t>+11</a:t>
                      </a:r>
                    </a:p>
                  </a:txBody>
                  <a:tcPr marL="91450" marR="91450" marT="45668" marB="45668"/>
                </a:tc>
                <a:tc>
                  <a:txBody>
                    <a:bodyPr/>
                    <a:lstStyle/>
                    <a:p>
                      <a:pPr algn="ctr"/>
                      <a:r>
                        <a:rPr lang="da-DK" sz="1800" dirty="0"/>
                        <a:t>+13</a:t>
                      </a:r>
                    </a:p>
                  </a:txBody>
                  <a:tcPr marL="91450" marR="91450" marT="45668" marB="45668"/>
                </a:tc>
                <a:tc>
                  <a:txBody>
                    <a:bodyPr/>
                    <a:lstStyle/>
                    <a:p>
                      <a:pPr algn="ctr"/>
                      <a:r>
                        <a:rPr lang="da-DK" sz="1800" dirty="0"/>
                        <a:t>+14</a:t>
                      </a:r>
                    </a:p>
                  </a:txBody>
                  <a:tcPr marL="91450" marR="91450" marT="45668" marB="45668"/>
                </a:tc>
                <a:tc>
                  <a:txBody>
                    <a:bodyPr/>
                    <a:lstStyle/>
                    <a:p>
                      <a:pPr algn="ctr"/>
                      <a:r>
                        <a:rPr lang="da-DK" sz="1800" dirty="0"/>
                        <a:t>+16</a:t>
                      </a:r>
                    </a:p>
                  </a:txBody>
                  <a:tcPr marL="91450" marR="91450" marT="45668" marB="45668"/>
                </a:tc>
                <a:tc>
                  <a:txBody>
                    <a:bodyPr/>
                    <a:lstStyle/>
                    <a:p>
                      <a:pPr algn="ctr"/>
                      <a:r>
                        <a:rPr lang="da-DK" sz="1800" dirty="0"/>
                        <a:t>+19</a:t>
                      </a:r>
                    </a:p>
                  </a:txBody>
                  <a:tcPr marL="91450" marR="91450" marT="45668" marB="45668"/>
                </a:tc>
                <a:tc>
                  <a:txBody>
                    <a:bodyPr/>
                    <a:lstStyle/>
                    <a:p>
                      <a:pPr algn="ctr"/>
                      <a:r>
                        <a:rPr lang="da-DK" sz="1800" dirty="0"/>
                        <a:t>+21</a:t>
                      </a:r>
                    </a:p>
                  </a:txBody>
                  <a:tcPr marL="91450" marR="91450" marT="45668" marB="45668"/>
                </a:tc>
                <a:extLst>
                  <a:ext uri="{0D108BD9-81ED-4DB2-BD59-A6C34878D82A}">
                    <a16:rowId xmlns:a16="http://schemas.microsoft.com/office/drawing/2014/main" val="10001"/>
                  </a:ext>
                </a:extLst>
              </a:tr>
              <a:tr h="394949">
                <a:tc>
                  <a:txBody>
                    <a:bodyPr/>
                    <a:lstStyle/>
                    <a:p>
                      <a:r>
                        <a:rPr lang="da-DK" sz="1800" dirty="0"/>
                        <a:t>Max.</a:t>
                      </a:r>
                    </a:p>
                  </a:txBody>
                  <a:tcPr marL="91450" marR="91450" marT="45668" marB="45668"/>
                </a:tc>
                <a:tc>
                  <a:txBody>
                    <a:bodyPr/>
                    <a:lstStyle/>
                    <a:p>
                      <a:pPr algn="ctr"/>
                      <a:r>
                        <a:rPr lang="da-DK" sz="1800" dirty="0"/>
                        <a:t>+41</a:t>
                      </a:r>
                    </a:p>
                  </a:txBody>
                  <a:tcPr marL="91450" marR="91450" marT="45668" marB="45668"/>
                </a:tc>
                <a:tc>
                  <a:txBody>
                    <a:bodyPr/>
                    <a:lstStyle/>
                    <a:p>
                      <a:pPr algn="ctr"/>
                      <a:r>
                        <a:rPr lang="da-DK" sz="1800" dirty="0"/>
                        <a:t>+40</a:t>
                      </a:r>
                    </a:p>
                  </a:txBody>
                  <a:tcPr marL="91450" marR="91450" marT="45668" marB="45668"/>
                </a:tc>
                <a:tc>
                  <a:txBody>
                    <a:bodyPr/>
                    <a:lstStyle/>
                    <a:p>
                      <a:pPr algn="ctr"/>
                      <a:r>
                        <a:rPr lang="da-DK" sz="1800" dirty="0"/>
                        <a:t>+39</a:t>
                      </a:r>
                    </a:p>
                  </a:txBody>
                  <a:tcPr marL="91450" marR="91450" marT="45668" marB="45668"/>
                </a:tc>
                <a:tc>
                  <a:txBody>
                    <a:bodyPr/>
                    <a:lstStyle/>
                    <a:p>
                      <a:pPr algn="ctr"/>
                      <a:r>
                        <a:rPr lang="da-DK" sz="1800" dirty="0"/>
                        <a:t>+37</a:t>
                      </a:r>
                    </a:p>
                  </a:txBody>
                  <a:tcPr marL="91450" marR="91450" marT="45668" marB="45668"/>
                </a:tc>
                <a:tc>
                  <a:txBody>
                    <a:bodyPr/>
                    <a:lstStyle/>
                    <a:p>
                      <a:pPr algn="ctr"/>
                      <a:r>
                        <a:rPr lang="da-DK" sz="1800" dirty="0"/>
                        <a:t>+36</a:t>
                      </a:r>
                    </a:p>
                  </a:txBody>
                  <a:tcPr marL="91450" marR="91450" marT="45668" marB="45668"/>
                </a:tc>
                <a:tc>
                  <a:txBody>
                    <a:bodyPr/>
                    <a:lstStyle/>
                    <a:p>
                      <a:pPr algn="ctr"/>
                      <a:r>
                        <a:rPr lang="da-DK" sz="1800" dirty="0"/>
                        <a:t>+34</a:t>
                      </a:r>
                    </a:p>
                  </a:txBody>
                  <a:tcPr marL="91450" marR="91450" marT="45668" marB="45668"/>
                </a:tc>
                <a:tc>
                  <a:txBody>
                    <a:bodyPr/>
                    <a:lstStyle/>
                    <a:p>
                      <a:pPr algn="ctr"/>
                      <a:r>
                        <a:rPr lang="da-DK" sz="1800" dirty="0"/>
                        <a:t>+31</a:t>
                      </a:r>
                    </a:p>
                  </a:txBody>
                  <a:tcPr marL="91450" marR="91450" marT="45668" marB="45668"/>
                </a:tc>
                <a:tc>
                  <a:txBody>
                    <a:bodyPr/>
                    <a:lstStyle/>
                    <a:p>
                      <a:pPr algn="ctr"/>
                      <a:r>
                        <a:rPr lang="da-DK" sz="1800" dirty="0"/>
                        <a:t>+29</a:t>
                      </a:r>
                    </a:p>
                  </a:txBody>
                  <a:tcPr marL="91450" marR="91450" marT="45668" marB="45668"/>
                </a:tc>
                <a:extLst>
                  <a:ext uri="{0D108BD9-81ED-4DB2-BD59-A6C34878D82A}">
                    <a16:rowId xmlns:a16="http://schemas.microsoft.com/office/drawing/2014/main" val="10002"/>
                  </a:ext>
                </a:extLst>
              </a:tr>
            </a:tbl>
          </a:graphicData>
        </a:graphic>
      </p:graphicFrame>
      <p:sp>
        <p:nvSpPr>
          <p:cNvPr id="7" name="Ellipse 6">
            <a:extLst>
              <a:ext uri="{FF2B5EF4-FFF2-40B4-BE49-F238E27FC236}">
                <a16:creationId xmlns:a16="http://schemas.microsoft.com/office/drawing/2014/main" id="{EEB75445-F308-43FE-9093-42EF794914C5}"/>
              </a:ext>
            </a:extLst>
          </p:cNvPr>
          <p:cNvSpPr/>
          <p:nvPr/>
        </p:nvSpPr>
        <p:spPr>
          <a:xfrm>
            <a:off x="5714598" y="3183951"/>
            <a:ext cx="2467126" cy="2016125"/>
          </a:xfrm>
          <a:prstGeom prst="ellipse">
            <a:avLst/>
          </a:prstGeom>
          <a:no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da-DK"/>
          </a:p>
        </p:txBody>
      </p:sp>
      <p:sp>
        <p:nvSpPr>
          <p:cNvPr id="8" name="Tekstboks 8">
            <a:extLst>
              <a:ext uri="{FF2B5EF4-FFF2-40B4-BE49-F238E27FC236}">
                <a16:creationId xmlns:a16="http://schemas.microsoft.com/office/drawing/2014/main" id="{0F163BF3-0F19-48DD-998F-8E7D933D53B1}"/>
              </a:ext>
            </a:extLst>
          </p:cNvPr>
          <p:cNvSpPr txBox="1">
            <a:spLocks noChangeArrowheads="1"/>
          </p:cNvSpPr>
          <p:nvPr/>
        </p:nvSpPr>
        <p:spPr bwMode="auto">
          <a:xfrm>
            <a:off x="6326876" y="4630326"/>
            <a:ext cx="124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1800" b="1" dirty="0">
                <a:solidFill>
                  <a:schemeClr val="tx1"/>
                </a:solidFill>
              </a:rPr>
              <a:t>Unge tyre</a:t>
            </a:r>
          </a:p>
        </p:txBody>
      </p:sp>
      <p:sp>
        <p:nvSpPr>
          <p:cNvPr id="9" name="Ellipse 8">
            <a:extLst>
              <a:ext uri="{FF2B5EF4-FFF2-40B4-BE49-F238E27FC236}">
                <a16:creationId xmlns:a16="http://schemas.microsoft.com/office/drawing/2014/main" id="{4D858D9C-C7A7-416E-A79E-5D7489F2F250}"/>
              </a:ext>
            </a:extLst>
          </p:cNvPr>
          <p:cNvSpPr/>
          <p:nvPr/>
        </p:nvSpPr>
        <p:spPr>
          <a:xfrm>
            <a:off x="8933605" y="3183951"/>
            <a:ext cx="2595176" cy="2016125"/>
          </a:xfrm>
          <a:prstGeom prst="ellipse">
            <a:avLst/>
          </a:prstGeom>
          <a:no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da-DK"/>
          </a:p>
        </p:txBody>
      </p:sp>
      <p:sp>
        <p:nvSpPr>
          <p:cNvPr id="10" name="Tekstboks 9">
            <a:extLst>
              <a:ext uri="{FF2B5EF4-FFF2-40B4-BE49-F238E27FC236}">
                <a16:creationId xmlns:a16="http://schemas.microsoft.com/office/drawing/2014/main" id="{1B4B3064-66C4-4AAB-B341-8DB6CED10F61}"/>
              </a:ext>
            </a:extLst>
          </p:cNvPr>
          <p:cNvSpPr txBox="1">
            <a:spLocks noChangeArrowheads="1"/>
          </p:cNvSpPr>
          <p:nvPr/>
        </p:nvSpPr>
        <p:spPr bwMode="auto">
          <a:xfrm>
            <a:off x="9644702" y="4599456"/>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1800" b="1" dirty="0">
                <a:solidFill>
                  <a:schemeClr val="tx1"/>
                </a:solidFill>
              </a:rPr>
              <a:t>Afp. tyre</a:t>
            </a:r>
          </a:p>
        </p:txBody>
      </p:sp>
    </p:spTree>
    <p:extLst>
      <p:ext uri="{BB962C8B-B14F-4D97-AF65-F5344CB8AC3E}">
        <p14:creationId xmlns:p14="http://schemas.microsoft.com/office/powerpoint/2010/main" val="4000574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2C3D8-4E6C-433E-96C5-014879BDA645}"/>
              </a:ext>
            </a:extLst>
          </p:cNvPr>
          <p:cNvSpPr>
            <a:spLocks noGrp="1"/>
          </p:cNvSpPr>
          <p:nvPr>
            <p:ph type="title"/>
          </p:nvPr>
        </p:nvSpPr>
        <p:spPr/>
        <p:txBody>
          <a:bodyPr/>
          <a:lstStyle/>
          <a:p>
            <a:r>
              <a:rPr lang="da-DK" sz="3200" dirty="0"/>
              <a:t>Brug tyre i grupper</a:t>
            </a:r>
          </a:p>
        </p:txBody>
      </p:sp>
      <p:sp>
        <p:nvSpPr>
          <p:cNvPr id="3" name="Pladsholder til indhold 2">
            <a:extLst>
              <a:ext uri="{FF2B5EF4-FFF2-40B4-BE49-F238E27FC236}">
                <a16:creationId xmlns:a16="http://schemas.microsoft.com/office/drawing/2014/main" id="{7971EFC0-EDE8-4222-8532-82657BBFBE35}"/>
              </a:ext>
            </a:extLst>
          </p:cNvPr>
          <p:cNvSpPr>
            <a:spLocks noGrp="1"/>
          </p:cNvSpPr>
          <p:nvPr>
            <p:ph sz="quarter" idx="21"/>
          </p:nvPr>
        </p:nvSpPr>
        <p:spPr>
          <a:xfrm>
            <a:off x="542925" y="1313093"/>
            <a:ext cx="9385731" cy="4148139"/>
          </a:xfrm>
        </p:spPr>
        <p:txBody>
          <a:bodyPr/>
          <a:lstStyle/>
          <a:p>
            <a:r>
              <a:rPr lang="da-DK" altLang="da-DK" sz="2400" dirty="0">
                <a:latin typeface="Arial" charset="0"/>
                <a:cs typeface="Arial" charset="0"/>
              </a:rPr>
              <a:t>Det gennemsnitlige NTM for en gruppe af fem unge tyre har samme sikkerhed som én afprøvet tyr</a:t>
            </a:r>
          </a:p>
          <a:p>
            <a:r>
              <a:rPr lang="da-DK" altLang="da-DK" sz="2400" dirty="0">
                <a:latin typeface="Arial" charset="0"/>
                <a:cs typeface="Arial" charset="0"/>
              </a:rPr>
              <a:t>Derfor er niveauet af ændringer i gennemsnitlig NTM af fem unge tyre og én afprøvet tyr ens</a:t>
            </a:r>
          </a:p>
          <a:p>
            <a:r>
              <a:rPr lang="da-DK" altLang="da-DK" sz="2400" dirty="0">
                <a:latin typeface="Arial" charset="0"/>
                <a:cs typeface="Arial" charset="0"/>
              </a:rPr>
              <a:t>Hvis gruppen er større, ændres gennemsnittet af NTM endnu mindre</a:t>
            </a:r>
          </a:p>
        </p:txBody>
      </p:sp>
      <p:sp>
        <p:nvSpPr>
          <p:cNvPr id="4" name="Pladsholder til tekst 3">
            <a:extLst>
              <a:ext uri="{FF2B5EF4-FFF2-40B4-BE49-F238E27FC236}">
                <a16:creationId xmlns:a16="http://schemas.microsoft.com/office/drawing/2014/main" id="{B36A6DF2-6025-4B8F-B942-8E7ECA931FD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9F8A835B-1627-4E59-9718-EAC8B156EC67}"/>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descr="http://www.vikinggenetics.dk/dk/images/Tyrebilleder/2/245738/V%20Haslund%20s.jpg">
            <a:extLst>
              <a:ext uri="{FF2B5EF4-FFF2-40B4-BE49-F238E27FC236}">
                <a16:creationId xmlns:a16="http://schemas.microsoft.com/office/drawing/2014/main" id="{DEA38B6F-3405-42C8-8D18-6680198EC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92" y="4651772"/>
            <a:ext cx="2665471" cy="188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vikinggenetics.dk/dk/images/Tyrebilleder/2/255190/VH%20Gregor%20no.jpg">
            <a:extLst>
              <a:ext uri="{FF2B5EF4-FFF2-40B4-BE49-F238E27FC236}">
                <a16:creationId xmlns:a16="http://schemas.microsoft.com/office/drawing/2014/main" id="{1FA4EDD8-1225-4FA7-980B-D5C7C8175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683" y="3922426"/>
            <a:ext cx="13589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vikinggenetics.dk/dk/images/Tyrebilleder/2/255750/VH%20Miguel%20stb%20nr%20255750%20(D%20Mason).jpg">
            <a:extLst>
              <a:ext uri="{FF2B5EF4-FFF2-40B4-BE49-F238E27FC236}">
                <a16:creationId xmlns:a16="http://schemas.microsoft.com/office/drawing/2014/main" id="{23F69B2B-3FF1-4993-929F-A400672B0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758" y="4790013"/>
            <a:ext cx="12985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http://www.vikinggenetics.dk/dk/images/Tyrebilleder/2/254198/VH%20Lumb%20no.jpg">
            <a:extLst>
              <a:ext uri="{FF2B5EF4-FFF2-40B4-BE49-F238E27FC236}">
                <a16:creationId xmlns:a16="http://schemas.microsoft.com/office/drawing/2014/main" id="{704DF76D-76BA-4304-84A7-BEDD122E89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228" y="4631642"/>
            <a:ext cx="14065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vikinggenetics.dk/dk/images/Tyrebilleder/2/255013/Maximum.jpg">
            <a:extLst>
              <a:ext uri="{FF2B5EF4-FFF2-40B4-BE49-F238E27FC236}">
                <a16:creationId xmlns:a16="http://schemas.microsoft.com/office/drawing/2014/main" id="{D6FC6DE7-1C02-44B3-9201-62CD07ECE8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4297" y="5507751"/>
            <a:ext cx="14589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vikinggenetics.dk/dk/images/Tyrebilleder/2/254182/VH%20Mota.jpg">
            <a:extLst>
              <a:ext uri="{FF2B5EF4-FFF2-40B4-BE49-F238E27FC236}">
                <a16:creationId xmlns:a16="http://schemas.microsoft.com/office/drawing/2014/main" id="{13904D0D-E36C-4029-8250-560E47A15D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6015" y="5592731"/>
            <a:ext cx="151447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boks 5">
            <a:extLst>
              <a:ext uri="{FF2B5EF4-FFF2-40B4-BE49-F238E27FC236}">
                <a16:creationId xmlns:a16="http://schemas.microsoft.com/office/drawing/2014/main" id="{052CFB9B-FBCE-4003-A561-D365045812F2}"/>
              </a:ext>
            </a:extLst>
          </p:cNvPr>
          <p:cNvSpPr txBox="1">
            <a:spLocks noChangeArrowheads="1"/>
          </p:cNvSpPr>
          <p:nvPr/>
        </p:nvSpPr>
        <p:spPr bwMode="auto">
          <a:xfrm>
            <a:off x="9145588" y="-14479"/>
            <a:ext cx="304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9"/>
              </a:buBlip>
              <a:defRPr sz="2800">
                <a:solidFill>
                  <a:srgbClr val="2F2F2F"/>
                </a:solidFill>
                <a:latin typeface="Arial" charset="0"/>
                <a:cs typeface="Arial" charset="0"/>
              </a:defRPr>
            </a:lvl1pPr>
            <a:lvl2pPr marL="742950" indent="-285750" eaLnBrk="0" hangingPunct="0">
              <a:spcBef>
                <a:spcPct val="20000"/>
              </a:spcBef>
              <a:buBlip>
                <a:blip r:embed="rId9"/>
              </a:buBlip>
              <a:defRPr sz="2400">
                <a:solidFill>
                  <a:srgbClr val="2F2F2F"/>
                </a:solidFill>
                <a:latin typeface="Arial" charset="0"/>
                <a:cs typeface="Arial" charset="0"/>
              </a:defRPr>
            </a:lvl2pPr>
            <a:lvl3pPr marL="1143000" indent="-228600" eaLnBrk="0" hangingPunct="0">
              <a:spcBef>
                <a:spcPct val="20000"/>
              </a:spcBef>
              <a:buBlip>
                <a:blip r:embed="rId9"/>
              </a:buBlip>
              <a:defRPr sz="2400">
                <a:solidFill>
                  <a:srgbClr val="2F2F2F"/>
                </a:solidFill>
                <a:latin typeface="Arial" charset="0"/>
                <a:cs typeface="Arial" charset="0"/>
              </a:defRPr>
            </a:lvl3pPr>
            <a:lvl4pPr marL="1600200" indent="-228600" eaLnBrk="0" hangingPunct="0">
              <a:spcBef>
                <a:spcPct val="20000"/>
              </a:spcBef>
              <a:buBlip>
                <a:blip r:embed="rId9"/>
              </a:buBlip>
              <a:defRPr sz="2400">
                <a:solidFill>
                  <a:srgbClr val="2F2F2F"/>
                </a:solidFill>
                <a:latin typeface="Arial" charset="0"/>
                <a:cs typeface="Arial" charset="0"/>
              </a:defRPr>
            </a:lvl4pPr>
            <a:lvl5pPr marL="2057400" indent="-228600" eaLnBrk="0" hangingPunct="0">
              <a:spcBef>
                <a:spcPct val="20000"/>
              </a:spcBef>
              <a:buBlip>
                <a:blip r:embed="rId9"/>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9"/>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9"/>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9"/>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9"/>
              </a:buBlip>
              <a:defRPr sz="2400">
                <a:solidFill>
                  <a:srgbClr val="2F2F2F"/>
                </a:solidFill>
                <a:latin typeface="Arial" charset="0"/>
                <a:cs typeface="Arial" charset="0"/>
              </a:defRPr>
            </a:lvl9pPr>
          </a:lstStyle>
          <a:p>
            <a:pPr eaLnBrk="1" hangingPunct="1">
              <a:spcBef>
                <a:spcPct val="0"/>
              </a:spcBef>
              <a:buFontTx/>
              <a:buNone/>
            </a:pPr>
            <a:r>
              <a:rPr lang="da-DK" altLang="da-DK" sz="1800" dirty="0">
                <a:solidFill>
                  <a:schemeClr val="tx1"/>
                </a:solidFill>
              </a:rPr>
              <a:t>Afprøvede tyre og unge tyre</a:t>
            </a:r>
          </a:p>
        </p:txBody>
      </p:sp>
    </p:spTree>
    <p:extLst>
      <p:ext uri="{BB962C8B-B14F-4D97-AF65-F5344CB8AC3E}">
        <p14:creationId xmlns:p14="http://schemas.microsoft.com/office/powerpoint/2010/main" val="25656726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63B4E-A984-4779-9A6A-0FF4E53F2158}"/>
              </a:ext>
            </a:extLst>
          </p:cNvPr>
          <p:cNvSpPr>
            <a:spLocks noGrp="1"/>
          </p:cNvSpPr>
          <p:nvPr>
            <p:ph type="title"/>
          </p:nvPr>
        </p:nvSpPr>
        <p:spPr/>
        <p:txBody>
          <a:bodyPr/>
          <a:lstStyle/>
          <a:p>
            <a:r>
              <a:rPr lang="da-DK" altLang="da-DK" sz="3200" dirty="0">
                <a:latin typeface="Arial" charset="0"/>
                <a:cs typeface="Arial" charset="0"/>
              </a:rPr>
              <a:t>Niveau og ændring for tyre</a:t>
            </a:r>
            <a:br>
              <a:rPr lang="da-DK" altLang="da-DK" dirty="0">
                <a:latin typeface="Arial" charset="0"/>
                <a:cs typeface="Arial" charset="0"/>
              </a:rPr>
            </a:br>
            <a:r>
              <a:rPr lang="da-DK" altLang="da-DK" dirty="0">
                <a:latin typeface="Arial" charset="0"/>
                <a:cs typeface="Arial" charset="0"/>
              </a:rPr>
              <a:t>-før og efter </a:t>
            </a:r>
            <a:r>
              <a:rPr lang="da-DK" altLang="da-DK" dirty="0" err="1">
                <a:latin typeface="Arial" charset="0"/>
                <a:cs typeface="Arial" charset="0"/>
              </a:rPr>
              <a:t>genomisk</a:t>
            </a:r>
            <a:r>
              <a:rPr lang="da-DK" altLang="da-DK" dirty="0">
                <a:latin typeface="Arial" charset="0"/>
                <a:cs typeface="Arial" charset="0"/>
              </a:rPr>
              <a:t> information</a:t>
            </a:r>
            <a:endParaRPr lang="da-DK" dirty="0"/>
          </a:p>
        </p:txBody>
      </p:sp>
      <p:sp>
        <p:nvSpPr>
          <p:cNvPr id="4" name="Pladsholder til tekst 3">
            <a:extLst>
              <a:ext uri="{FF2B5EF4-FFF2-40B4-BE49-F238E27FC236}">
                <a16:creationId xmlns:a16="http://schemas.microsoft.com/office/drawing/2014/main" id="{8E314B2A-1D84-4FE6-AD06-D55A1AB138CE}"/>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25D80CCB-97FD-4BCA-B19B-41830643DCC7}"/>
              </a:ext>
            </a:extLst>
          </p:cNvPr>
          <p:cNvSpPr>
            <a:spLocks noGrp="1"/>
          </p:cNvSpPr>
          <p:nvPr>
            <p:ph type="body" sz="quarter" idx="4294967295"/>
          </p:nvPr>
        </p:nvSpPr>
        <p:spPr>
          <a:xfrm>
            <a:off x="0" y="5706000"/>
            <a:ext cx="216000" cy="1152000"/>
          </a:xfrm>
        </p:spPr>
        <p:txBody>
          <a:bodyPr/>
          <a:lstStyle/>
          <a:p>
            <a:endParaRPr lang="da-DK"/>
          </a:p>
        </p:txBody>
      </p:sp>
      <p:cxnSp>
        <p:nvCxnSpPr>
          <p:cNvPr id="6" name="Lige forbindelse 5">
            <a:extLst>
              <a:ext uri="{FF2B5EF4-FFF2-40B4-BE49-F238E27FC236}">
                <a16:creationId xmlns:a16="http://schemas.microsoft.com/office/drawing/2014/main" id="{ADABD684-5F3D-43A9-82EF-DD4EABB78B8E}"/>
              </a:ext>
            </a:extLst>
          </p:cNvPr>
          <p:cNvCxnSpPr>
            <a:cxnSpLocks/>
          </p:cNvCxnSpPr>
          <p:nvPr/>
        </p:nvCxnSpPr>
        <p:spPr>
          <a:xfrm>
            <a:off x="5234701" y="4044660"/>
            <a:ext cx="0" cy="1355599"/>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8" name="Lige forbindelse 7">
            <a:extLst>
              <a:ext uri="{FF2B5EF4-FFF2-40B4-BE49-F238E27FC236}">
                <a16:creationId xmlns:a16="http://schemas.microsoft.com/office/drawing/2014/main" id="{0E08E558-CEFE-41F2-80C9-9686D31F74F3}"/>
              </a:ext>
            </a:extLst>
          </p:cNvPr>
          <p:cNvCxnSpPr>
            <a:cxnSpLocks/>
          </p:cNvCxnSpPr>
          <p:nvPr/>
        </p:nvCxnSpPr>
        <p:spPr>
          <a:xfrm>
            <a:off x="6914644" y="2178428"/>
            <a:ext cx="0" cy="2598111"/>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3" name="Lige forbindelse 12">
            <a:extLst>
              <a:ext uri="{FF2B5EF4-FFF2-40B4-BE49-F238E27FC236}">
                <a16:creationId xmlns:a16="http://schemas.microsoft.com/office/drawing/2014/main" id="{789D20BE-7A2E-4565-846A-B1B0F3BA7683}"/>
              </a:ext>
            </a:extLst>
          </p:cNvPr>
          <p:cNvCxnSpPr>
            <a:cxnSpLocks/>
          </p:cNvCxnSpPr>
          <p:nvPr/>
        </p:nvCxnSpPr>
        <p:spPr>
          <a:xfrm flipH="1">
            <a:off x="6604349" y="4758443"/>
            <a:ext cx="559216"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4" name="Lige forbindelse 13">
            <a:extLst>
              <a:ext uri="{FF2B5EF4-FFF2-40B4-BE49-F238E27FC236}">
                <a16:creationId xmlns:a16="http://schemas.microsoft.com/office/drawing/2014/main" id="{0A3F3C1F-B252-4C0B-9A4C-CA34D11698BB}"/>
              </a:ext>
            </a:extLst>
          </p:cNvPr>
          <p:cNvCxnSpPr>
            <a:cxnSpLocks/>
          </p:cNvCxnSpPr>
          <p:nvPr/>
        </p:nvCxnSpPr>
        <p:spPr>
          <a:xfrm flipH="1">
            <a:off x="6635036" y="2178428"/>
            <a:ext cx="559216"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5" name="Lige forbindelse 14">
            <a:extLst>
              <a:ext uri="{FF2B5EF4-FFF2-40B4-BE49-F238E27FC236}">
                <a16:creationId xmlns:a16="http://schemas.microsoft.com/office/drawing/2014/main" id="{5BE8DD5A-6CEA-40AB-9272-5B76FC784BA4}"/>
              </a:ext>
            </a:extLst>
          </p:cNvPr>
          <p:cNvCxnSpPr>
            <a:cxnSpLocks/>
          </p:cNvCxnSpPr>
          <p:nvPr/>
        </p:nvCxnSpPr>
        <p:spPr>
          <a:xfrm flipH="1">
            <a:off x="4955093" y="5400259"/>
            <a:ext cx="559216"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16" name="Lige forbindelse 15">
            <a:extLst>
              <a:ext uri="{FF2B5EF4-FFF2-40B4-BE49-F238E27FC236}">
                <a16:creationId xmlns:a16="http://schemas.microsoft.com/office/drawing/2014/main" id="{FAB8094F-7E9A-46DF-88D2-2C1641CDD528}"/>
              </a:ext>
            </a:extLst>
          </p:cNvPr>
          <p:cNvCxnSpPr>
            <a:cxnSpLocks/>
          </p:cNvCxnSpPr>
          <p:nvPr/>
        </p:nvCxnSpPr>
        <p:spPr>
          <a:xfrm flipH="1">
            <a:off x="4955093" y="4044660"/>
            <a:ext cx="559216" cy="0"/>
          </a:xfrm>
          <a:prstGeom prst="line">
            <a:avLst/>
          </a:prstGeom>
          <a:ln w="38100"/>
        </p:spPr>
        <p:style>
          <a:lnRef idx="2">
            <a:schemeClr val="accent2"/>
          </a:lnRef>
          <a:fillRef idx="0">
            <a:schemeClr val="accent2"/>
          </a:fillRef>
          <a:effectRef idx="1">
            <a:schemeClr val="accent2"/>
          </a:effectRef>
          <a:fontRef idx="minor">
            <a:schemeClr val="tx1"/>
          </a:fontRef>
        </p:style>
      </p:cxnSp>
      <p:cxnSp>
        <p:nvCxnSpPr>
          <p:cNvPr id="20" name="Lige forbindelse 19">
            <a:extLst>
              <a:ext uri="{FF2B5EF4-FFF2-40B4-BE49-F238E27FC236}">
                <a16:creationId xmlns:a16="http://schemas.microsoft.com/office/drawing/2014/main" id="{EABC8D4D-6F6F-4746-9316-2B1FA8611B1E}"/>
              </a:ext>
            </a:extLst>
          </p:cNvPr>
          <p:cNvCxnSpPr>
            <a:cxnSpLocks/>
          </p:cNvCxnSpPr>
          <p:nvPr/>
        </p:nvCxnSpPr>
        <p:spPr>
          <a:xfrm flipH="1">
            <a:off x="4955093" y="4758443"/>
            <a:ext cx="559216" cy="0"/>
          </a:xfrm>
          <a:prstGeom prst="line">
            <a:avLst/>
          </a:prstGeom>
          <a:ln w="38100">
            <a:solidFill>
              <a:schemeClr val="accent5">
                <a:shade val="95000"/>
                <a:satMod val="105000"/>
              </a:schemeClr>
            </a:solidFill>
          </a:ln>
        </p:spPr>
        <p:style>
          <a:lnRef idx="1">
            <a:schemeClr val="accent5"/>
          </a:lnRef>
          <a:fillRef idx="0">
            <a:schemeClr val="accent5"/>
          </a:fillRef>
          <a:effectRef idx="0">
            <a:schemeClr val="accent5"/>
          </a:effectRef>
          <a:fontRef idx="minor">
            <a:schemeClr val="tx1"/>
          </a:fontRef>
        </p:style>
      </p:cxnSp>
      <p:cxnSp>
        <p:nvCxnSpPr>
          <p:cNvPr id="24" name="Lige forbindelse 23">
            <a:extLst>
              <a:ext uri="{FF2B5EF4-FFF2-40B4-BE49-F238E27FC236}">
                <a16:creationId xmlns:a16="http://schemas.microsoft.com/office/drawing/2014/main" id="{1D801B8F-DB71-4AF1-99C9-E7090D7BE735}"/>
              </a:ext>
            </a:extLst>
          </p:cNvPr>
          <p:cNvCxnSpPr>
            <a:cxnSpLocks/>
          </p:cNvCxnSpPr>
          <p:nvPr/>
        </p:nvCxnSpPr>
        <p:spPr>
          <a:xfrm flipH="1">
            <a:off x="6604349" y="3481612"/>
            <a:ext cx="559216" cy="0"/>
          </a:xfrm>
          <a:prstGeom prst="line">
            <a:avLst/>
          </a:prstGeom>
          <a:ln w="38100">
            <a:solidFill>
              <a:schemeClr val="accent5">
                <a:shade val="95000"/>
                <a:satMod val="105000"/>
              </a:schemeClr>
            </a:solidFill>
          </a:ln>
        </p:spPr>
        <p:style>
          <a:lnRef idx="1">
            <a:schemeClr val="accent5"/>
          </a:lnRef>
          <a:fillRef idx="0">
            <a:schemeClr val="accent5"/>
          </a:fillRef>
          <a:effectRef idx="0">
            <a:schemeClr val="accent5"/>
          </a:effectRef>
          <a:fontRef idx="minor">
            <a:schemeClr val="tx1"/>
          </a:fontRef>
        </p:style>
      </p:cxnSp>
      <p:sp>
        <p:nvSpPr>
          <p:cNvPr id="30" name="Tekstboks 36">
            <a:extLst>
              <a:ext uri="{FF2B5EF4-FFF2-40B4-BE49-F238E27FC236}">
                <a16:creationId xmlns:a16="http://schemas.microsoft.com/office/drawing/2014/main" id="{27751076-A195-414F-8EC0-7C241E42D9D5}"/>
              </a:ext>
            </a:extLst>
          </p:cNvPr>
          <p:cNvSpPr txBox="1">
            <a:spLocks noChangeArrowheads="1"/>
          </p:cNvSpPr>
          <p:nvPr/>
        </p:nvSpPr>
        <p:spPr bwMode="auto">
          <a:xfrm>
            <a:off x="4561726" y="5453664"/>
            <a:ext cx="16007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1600" b="1" dirty="0">
                <a:solidFill>
                  <a:schemeClr val="tx1"/>
                </a:solidFill>
              </a:rPr>
              <a:t>Afprøvet tyr</a:t>
            </a:r>
          </a:p>
        </p:txBody>
      </p:sp>
      <p:sp>
        <p:nvSpPr>
          <p:cNvPr id="33" name="Tekstboks 36">
            <a:extLst>
              <a:ext uri="{FF2B5EF4-FFF2-40B4-BE49-F238E27FC236}">
                <a16:creationId xmlns:a16="http://schemas.microsoft.com/office/drawing/2014/main" id="{F8EB8966-6A6E-4629-81F3-AF6F59DCDCB6}"/>
              </a:ext>
            </a:extLst>
          </p:cNvPr>
          <p:cNvSpPr txBox="1">
            <a:spLocks noChangeArrowheads="1"/>
          </p:cNvSpPr>
          <p:nvPr/>
        </p:nvSpPr>
        <p:spPr bwMode="auto">
          <a:xfrm>
            <a:off x="6341266" y="4855140"/>
            <a:ext cx="17059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eaLnBrk="1" hangingPunct="1">
              <a:spcBef>
                <a:spcPct val="0"/>
              </a:spcBef>
              <a:buFontTx/>
              <a:buNone/>
            </a:pPr>
            <a:r>
              <a:rPr lang="da-DK" altLang="da-DK" sz="1600" b="1" dirty="0">
                <a:solidFill>
                  <a:schemeClr val="tx1"/>
                </a:solidFill>
              </a:rPr>
              <a:t>5 Unge tyre</a:t>
            </a:r>
          </a:p>
        </p:txBody>
      </p:sp>
    </p:spTree>
    <p:extLst>
      <p:ext uri="{BB962C8B-B14F-4D97-AF65-F5344CB8AC3E}">
        <p14:creationId xmlns:p14="http://schemas.microsoft.com/office/powerpoint/2010/main" val="3017126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F5FDF-5FAC-4F63-8FE3-27512B246EDC}"/>
              </a:ext>
            </a:extLst>
          </p:cNvPr>
          <p:cNvSpPr>
            <a:spLocks noGrp="1"/>
          </p:cNvSpPr>
          <p:nvPr>
            <p:ph type="title"/>
          </p:nvPr>
        </p:nvSpPr>
        <p:spPr/>
        <p:txBody>
          <a:bodyPr/>
          <a:lstStyle/>
          <a:p>
            <a:endParaRPr lang="da-DK"/>
          </a:p>
        </p:txBody>
      </p:sp>
      <p:sp>
        <p:nvSpPr>
          <p:cNvPr id="4" name="Pladsholder til tekst 3">
            <a:extLst>
              <a:ext uri="{FF2B5EF4-FFF2-40B4-BE49-F238E27FC236}">
                <a16:creationId xmlns:a16="http://schemas.microsoft.com/office/drawing/2014/main" id="{F0008254-0FDB-4E5D-965B-4C02877CF313}"/>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BA7D3A66-A4D1-4E8E-9437-D15B993590DF}"/>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a:extLst>
              <a:ext uri="{FF2B5EF4-FFF2-40B4-BE49-F238E27FC236}">
                <a16:creationId xmlns:a16="http://schemas.microsoft.com/office/drawing/2014/main" id="{F18BFB3B-4B9A-4FA3-A954-2E6C502993FF}"/>
              </a:ext>
            </a:extLst>
          </p:cNvPr>
          <p:cNvPicPr>
            <a:picLocks noGrp="1" noChangeAspect="1" noChangeArrowheads="1"/>
          </p:cNvPicPr>
          <p:nvPr>
            <p:ph sz="quarter" idx="21"/>
          </p:nvPr>
        </p:nvPicPr>
        <p:blipFill rotWithShape="1">
          <a:blip r:embed="rId3" cstate="screen">
            <a:extLst>
              <a:ext uri="{28A0092B-C50C-407E-A947-70E740481C1C}">
                <a14:useLocalDpi xmlns:a14="http://schemas.microsoft.com/office/drawing/2010/main" val="0"/>
              </a:ext>
            </a:extLst>
          </a:blip>
          <a:srcRect/>
          <a:stretch/>
        </p:blipFill>
        <p:spPr bwMode="auto">
          <a:xfrm>
            <a:off x="1452858" y="704193"/>
            <a:ext cx="9152079" cy="501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464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B6054-1296-40AC-A9DA-299DBDA72F29}"/>
              </a:ext>
            </a:extLst>
          </p:cNvPr>
          <p:cNvSpPr>
            <a:spLocks noGrp="1"/>
          </p:cNvSpPr>
          <p:nvPr>
            <p:ph type="title"/>
          </p:nvPr>
        </p:nvSpPr>
        <p:spPr/>
        <p:txBody>
          <a:bodyPr/>
          <a:lstStyle/>
          <a:p>
            <a:r>
              <a:rPr lang="da-DK" altLang="da-DK" sz="3200" dirty="0">
                <a:latin typeface="Arial" charset="0"/>
                <a:cs typeface="Arial" charset="0"/>
              </a:rPr>
              <a:t>Valg af tyre i forhold til sikkerhed</a:t>
            </a:r>
            <a:endParaRPr lang="da-DK" sz="3200" dirty="0"/>
          </a:p>
        </p:txBody>
      </p:sp>
      <p:sp>
        <p:nvSpPr>
          <p:cNvPr id="3" name="Pladsholder til indhold 2">
            <a:extLst>
              <a:ext uri="{FF2B5EF4-FFF2-40B4-BE49-F238E27FC236}">
                <a16:creationId xmlns:a16="http://schemas.microsoft.com/office/drawing/2014/main" id="{7E6AF709-2126-4B2F-9E13-4D4D9E975741}"/>
              </a:ext>
            </a:extLst>
          </p:cNvPr>
          <p:cNvSpPr>
            <a:spLocks noGrp="1"/>
          </p:cNvSpPr>
          <p:nvPr>
            <p:ph sz="quarter" idx="21"/>
          </p:nvPr>
        </p:nvSpPr>
        <p:spPr/>
        <p:txBody>
          <a:bodyPr/>
          <a:lstStyle/>
          <a:p>
            <a:r>
              <a:rPr lang="da-DK" altLang="da-DK" sz="2400" dirty="0">
                <a:latin typeface="Arial" charset="0"/>
                <a:cs typeface="Arial" charset="0"/>
              </a:rPr>
              <a:t>Vælg tyrene med det højeste NTM</a:t>
            </a:r>
          </a:p>
          <a:p>
            <a:pPr lvl="1"/>
            <a:r>
              <a:rPr lang="da-DK" altLang="da-DK" sz="2000" dirty="0">
                <a:latin typeface="Arial" charset="0"/>
                <a:cs typeface="Arial" charset="0"/>
              </a:rPr>
              <a:t>Men vær opmærksom på, at sikkerheden er lavere ved unge tyre</a:t>
            </a:r>
          </a:p>
          <a:p>
            <a:endParaRPr lang="da-DK" dirty="0"/>
          </a:p>
        </p:txBody>
      </p:sp>
      <p:sp>
        <p:nvSpPr>
          <p:cNvPr id="4" name="Pladsholder til tekst 3">
            <a:extLst>
              <a:ext uri="{FF2B5EF4-FFF2-40B4-BE49-F238E27FC236}">
                <a16:creationId xmlns:a16="http://schemas.microsoft.com/office/drawing/2014/main" id="{31C8CE92-456D-4EA8-B320-BA3F3058A78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F7A665C9-E4CD-4561-9173-4294B76FC309}"/>
              </a:ext>
            </a:extLst>
          </p:cNvPr>
          <p:cNvSpPr>
            <a:spLocks noGrp="1"/>
          </p:cNvSpPr>
          <p:nvPr>
            <p:ph type="body" sz="quarter" idx="4294967295"/>
          </p:nvPr>
        </p:nvSpPr>
        <p:spPr>
          <a:xfrm>
            <a:off x="0" y="5706000"/>
            <a:ext cx="216000" cy="1152000"/>
          </a:xfrm>
        </p:spPr>
        <p:txBody>
          <a:bodyPr/>
          <a:lstStyle/>
          <a:p>
            <a:endParaRPr lang="da-DK"/>
          </a:p>
        </p:txBody>
      </p:sp>
      <p:pic>
        <p:nvPicPr>
          <p:cNvPr id="6" name="Billede 55">
            <a:extLst>
              <a:ext uri="{FF2B5EF4-FFF2-40B4-BE49-F238E27FC236}">
                <a16:creationId xmlns:a16="http://schemas.microsoft.com/office/drawing/2014/main" id="{9293AFA1-58D5-48B3-8507-63C59339FC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3571" y="2725365"/>
            <a:ext cx="2676525" cy="378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boks 56">
            <a:extLst>
              <a:ext uri="{FF2B5EF4-FFF2-40B4-BE49-F238E27FC236}">
                <a16:creationId xmlns:a16="http://schemas.microsoft.com/office/drawing/2014/main" id="{0C98EA94-DE5C-4698-8D49-85077CEC6B98}"/>
              </a:ext>
            </a:extLst>
          </p:cNvPr>
          <p:cNvSpPr txBox="1">
            <a:spLocks noChangeArrowheads="1"/>
          </p:cNvSpPr>
          <p:nvPr/>
        </p:nvSpPr>
        <p:spPr bwMode="auto">
          <a:xfrm rot="-340225">
            <a:off x="4772282" y="3069468"/>
            <a:ext cx="225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2800">
                <a:solidFill>
                  <a:srgbClr val="2F2F2F"/>
                </a:solidFill>
                <a:latin typeface="Arial" charset="0"/>
                <a:cs typeface="Arial" charset="0"/>
              </a:defRPr>
            </a:lvl1pPr>
            <a:lvl2pPr marL="742950" indent="-285750" eaLnBrk="0" hangingPunct="0">
              <a:spcBef>
                <a:spcPct val="20000"/>
              </a:spcBef>
              <a:buBlip>
                <a:blip r:embed="rId3"/>
              </a:buBlip>
              <a:defRPr sz="2400">
                <a:solidFill>
                  <a:srgbClr val="2F2F2F"/>
                </a:solidFill>
                <a:latin typeface="Arial" charset="0"/>
                <a:cs typeface="Arial" charset="0"/>
              </a:defRPr>
            </a:lvl2pPr>
            <a:lvl3pPr marL="1143000" indent="-228600" eaLnBrk="0" hangingPunct="0">
              <a:spcBef>
                <a:spcPct val="20000"/>
              </a:spcBef>
              <a:buBlip>
                <a:blip r:embed="rId3"/>
              </a:buBlip>
              <a:defRPr sz="2400">
                <a:solidFill>
                  <a:srgbClr val="2F2F2F"/>
                </a:solidFill>
                <a:latin typeface="Arial" charset="0"/>
                <a:cs typeface="Arial" charset="0"/>
              </a:defRPr>
            </a:lvl3pPr>
            <a:lvl4pPr marL="1600200" indent="-228600" eaLnBrk="0" hangingPunct="0">
              <a:spcBef>
                <a:spcPct val="20000"/>
              </a:spcBef>
              <a:buBlip>
                <a:blip r:embed="rId3"/>
              </a:buBlip>
              <a:defRPr sz="2400">
                <a:solidFill>
                  <a:srgbClr val="2F2F2F"/>
                </a:solidFill>
                <a:latin typeface="Arial" charset="0"/>
                <a:cs typeface="Arial" charset="0"/>
              </a:defRPr>
            </a:lvl4pPr>
            <a:lvl5pPr marL="2057400" indent="-228600" eaLnBrk="0" hangingPunct="0">
              <a:spcBef>
                <a:spcPct val="20000"/>
              </a:spcBef>
              <a:buBlip>
                <a:blip r:embed="rId3"/>
              </a:buBlip>
              <a:defRPr sz="2400">
                <a:solidFill>
                  <a:srgbClr val="2F2F2F"/>
                </a:solidFill>
                <a:latin typeface="Arial" charset="0"/>
                <a:cs typeface="Arial" charset="0"/>
              </a:defRPr>
            </a:lvl5pPr>
            <a:lvl6pPr marL="25146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6pPr>
            <a:lvl7pPr marL="29718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7pPr>
            <a:lvl8pPr marL="34290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8pPr>
            <a:lvl9pPr marL="3886200" indent="-228600" defTabSz="457200" eaLnBrk="0" fontAlgn="base" hangingPunct="0">
              <a:spcBef>
                <a:spcPct val="20000"/>
              </a:spcBef>
              <a:spcAft>
                <a:spcPct val="0"/>
              </a:spcAft>
              <a:buBlip>
                <a:blip r:embed="rId3"/>
              </a:buBlip>
              <a:defRPr sz="2400">
                <a:solidFill>
                  <a:srgbClr val="2F2F2F"/>
                </a:solidFill>
                <a:latin typeface="Arial" charset="0"/>
                <a:cs typeface="Arial" charset="0"/>
              </a:defRPr>
            </a:lvl9pPr>
          </a:lstStyle>
          <a:p>
            <a:pPr algn="ctr" eaLnBrk="1" hangingPunct="1">
              <a:spcBef>
                <a:spcPct val="0"/>
              </a:spcBef>
              <a:buFontTx/>
              <a:buNone/>
            </a:pPr>
            <a:r>
              <a:rPr lang="da-DK" altLang="da-DK" sz="2400" b="1" dirty="0">
                <a:solidFill>
                  <a:schemeClr val="tx1"/>
                </a:solidFill>
              </a:rPr>
              <a:t>NTM + 35</a:t>
            </a:r>
          </a:p>
        </p:txBody>
      </p:sp>
    </p:spTree>
    <p:extLst>
      <p:ext uri="{BB962C8B-B14F-4D97-AF65-F5344CB8AC3E}">
        <p14:creationId xmlns:p14="http://schemas.microsoft.com/office/powerpoint/2010/main" val="2544268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9EFD5-8D75-4364-A13D-3B6AB4BF916B}"/>
              </a:ext>
            </a:extLst>
          </p:cNvPr>
          <p:cNvSpPr>
            <a:spLocks noGrp="1"/>
          </p:cNvSpPr>
          <p:nvPr>
            <p:ph type="title"/>
          </p:nvPr>
        </p:nvSpPr>
        <p:spPr/>
        <p:txBody>
          <a:bodyPr/>
          <a:lstStyle/>
          <a:p>
            <a:r>
              <a:rPr lang="da-DK" dirty="0"/>
              <a:t>Stigninger og fald i tyrenes NTM</a:t>
            </a:r>
          </a:p>
        </p:txBody>
      </p:sp>
      <p:sp>
        <p:nvSpPr>
          <p:cNvPr id="4" name="Pladsholder til tekst 3">
            <a:extLst>
              <a:ext uri="{FF2B5EF4-FFF2-40B4-BE49-F238E27FC236}">
                <a16:creationId xmlns:a16="http://schemas.microsoft.com/office/drawing/2014/main" id="{FF9A32AE-F49B-49E8-BE53-556B17F360E3}"/>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77662643-B235-4336-B206-355A1907F5DE}"/>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a:extLst>
              <a:ext uri="{FF2B5EF4-FFF2-40B4-BE49-F238E27FC236}">
                <a16:creationId xmlns:a16="http://schemas.microsoft.com/office/drawing/2014/main" id="{94849B68-1168-47E4-BE43-589CA88C9347}"/>
              </a:ext>
            </a:extLst>
          </p:cNvPr>
          <p:cNvPicPr>
            <a:picLocks noGrp="1" noChangeAspect="1" noChangeArrowheads="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2158079" y="2038968"/>
            <a:ext cx="7259190" cy="301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357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2E5A6-2380-4C21-9596-69FF6D6CD3B7}"/>
              </a:ext>
            </a:extLst>
          </p:cNvPr>
          <p:cNvSpPr>
            <a:spLocks noGrp="1"/>
          </p:cNvSpPr>
          <p:nvPr>
            <p:ph type="title"/>
          </p:nvPr>
        </p:nvSpPr>
        <p:spPr/>
        <p:txBody>
          <a:bodyPr/>
          <a:lstStyle/>
          <a:p>
            <a:r>
              <a:rPr lang="da-DK" sz="3200" dirty="0"/>
              <a:t>Opsummering</a:t>
            </a:r>
          </a:p>
        </p:txBody>
      </p:sp>
      <p:sp>
        <p:nvSpPr>
          <p:cNvPr id="3" name="Pladsholder til indhold 2">
            <a:extLst>
              <a:ext uri="{FF2B5EF4-FFF2-40B4-BE49-F238E27FC236}">
                <a16:creationId xmlns:a16="http://schemas.microsoft.com/office/drawing/2014/main" id="{D1DDA702-C73E-485C-98AA-73893E5B0114}"/>
              </a:ext>
            </a:extLst>
          </p:cNvPr>
          <p:cNvSpPr>
            <a:spLocks noGrp="1"/>
          </p:cNvSpPr>
          <p:nvPr>
            <p:ph sz="quarter" idx="21"/>
          </p:nvPr>
        </p:nvSpPr>
        <p:spPr>
          <a:xfrm>
            <a:off x="542925" y="1549399"/>
            <a:ext cx="10335282" cy="4148139"/>
          </a:xfrm>
        </p:spPr>
        <p:txBody>
          <a:bodyPr/>
          <a:lstStyle/>
          <a:p>
            <a:pPr>
              <a:spcAft>
                <a:spcPts val="1200"/>
              </a:spcAft>
            </a:pPr>
            <a:r>
              <a:rPr lang="da-DK" altLang="da-DK" sz="3200" dirty="0">
                <a:latin typeface="Arial" charset="0"/>
                <a:cs typeface="Arial" charset="0"/>
              </a:rPr>
              <a:t>Afprøvede tyre og unge tyre</a:t>
            </a:r>
          </a:p>
          <a:p>
            <a:pPr lvl="1">
              <a:spcAft>
                <a:spcPts val="1200"/>
              </a:spcAft>
            </a:pPr>
            <a:r>
              <a:rPr lang="da-DK" altLang="da-DK" sz="2000" dirty="0">
                <a:latin typeface="Arial" charset="0"/>
                <a:cs typeface="Arial" charset="0"/>
              </a:rPr>
              <a:t>Brug unge tyre i grupper på mindst 5</a:t>
            </a:r>
          </a:p>
          <a:p>
            <a:pPr lvl="2">
              <a:spcAft>
                <a:spcPts val="1200"/>
              </a:spcAft>
            </a:pPr>
            <a:r>
              <a:rPr lang="da-DK" altLang="da-DK" sz="1800" dirty="0">
                <a:latin typeface="Arial" charset="0"/>
                <a:cs typeface="Arial" charset="0"/>
              </a:rPr>
              <a:t>Dermed vil sikkerheden være den samme som hos én afprøvet tyr</a:t>
            </a:r>
          </a:p>
          <a:p>
            <a:pPr lvl="1">
              <a:spcAft>
                <a:spcPts val="1200"/>
              </a:spcAft>
            </a:pPr>
            <a:r>
              <a:rPr lang="da-DK" altLang="da-DK" sz="2000" dirty="0">
                <a:latin typeface="Arial" charset="0"/>
                <a:cs typeface="Arial" charset="0"/>
              </a:rPr>
              <a:t>Unge tyre bliver brugt i et væsentligt større omfang, da det avlsmæssige niveau er højere end for afprøvede tyre </a:t>
            </a:r>
          </a:p>
          <a:p>
            <a:pPr>
              <a:spcAft>
                <a:spcPts val="1200"/>
              </a:spcAft>
            </a:pPr>
            <a:r>
              <a:rPr lang="da-DK" altLang="da-DK" sz="2400" dirty="0">
                <a:latin typeface="Arial" charset="0"/>
                <a:cs typeface="Arial" charset="0"/>
              </a:rPr>
              <a:t>Minimumskrav</a:t>
            </a:r>
          </a:p>
          <a:p>
            <a:pPr lvl="1">
              <a:spcAft>
                <a:spcPts val="1200"/>
              </a:spcAft>
            </a:pPr>
            <a:r>
              <a:rPr lang="da-DK" altLang="da-DK" sz="2000" dirty="0">
                <a:latin typeface="Arial" charset="0"/>
                <a:cs typeface="Arial" charset="0"/>
              </a:rPr>
              <a:t>Minimumskrav på enkelte egenskaber mindsker udvalget af tyre med højt NTM</a:t>
            </a:r>
          </a:p>
          <a:p>
            <a:endParaRPr lang="da-DK" altLang="da-DK" dirty="0">
              <a:latin typeface="Arial" charset="0"/>
              <a:cs typeface="Arial" charset="0"/>
            </a:endParaRPr>
          </a:p>
          <a:p>
            <a:endParaRPr lang="da-DK" dirty="0"/>
          </a:p>
        </p:txBody>
      </p:sp>
      <p:sp>
        <p:nvSpPr>
          <p:cNvPr id="4" name="Pladsholder til tekst 3">
            <a:extLst>
              <a:ext uri="{FF2B5EF4-FFF2-40B4-BE49-F238E27FC236}">
                <a16:creationId xmlns:a16="http://schemas.microsoft.com/office/drawing/2014/main" id="{7B3AE50C-8A04-409C-B5F7-7A5743D39502}"/>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EE6D30FA-742A-4249-A1BA-9191FF62EAE6}"/>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2348347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BD608-E2AA-4FA1-B13B-422C9E805DC8}"/>
              </a:ext>
            </a:extLst>
          </p:cNvPr>
          <p:cNvSpPr>
            <a:spLocks noGrp="1"/>
          </p:cNvSpPr>
          <p:nvPr>
            <p:ph type="title"/>
          </p:nvPr>
        </p:nvSpPr>
        <p:spPr/>
        <p:txBody>
          <a:bodyPr/>
          <a:lstStyle/>
          <a:p>
            <a:r>
              <a:rPr lang="da-DK" sz="3200" dirty="0"/>
              <a:t>Avlsprogram og brug af NTM</a:t>
            </a:r>
          </a:p>
        </p:txBody>
      </p:sp>
      <p:sp>
        <p:nvSpPr>
          <p:cNvPr id="3" name="Pladsholder til indhold 2">
            <a:extLst>
              <a:ext uri="{FF2B5EF4-FFF2-40B4-BE49-F238E27FC236}">
                <a16:creationId xmlns:a16="http://schemas.microsoft.com/office/drawing/2014/main" id="{F10591C8-DAA7-4D2B-9075-837802CD1D88}"/>
              </a:ext>
            </a:extLst>
          </p:cNvPr>
          <p:cNvSpPr>
            <a:spLocks noGrp="1"/>
          </p:cNvSpPr>
          <p:nvPr>
            <p:ph sz="quarter" idx="21"/>
          </p:nvPr>
        </p:nvSpPr>
        <p:spPr/>
        <p:txBody>
          <a:bodyPr/>
          <a:lstStyle/>
          <a:p>
            <a:pPr>
              <a:spcAft>
                <a:spcPts val="1200"/>
              </a:spcAft>
              <a:defRPr/>
            </a:pPr>
            <a:r>
              <a:rPr lang="da-DK" sz="2400" dirty="0">
                <a:solidFill>
                  <a:schemeClr val="tx1">
                    <a:lumMod val="75000"/>
                  </a:schemeClr>
                </a:solidFill>
              </a:rPr>
              <a:t>Følgende link henviser til slides fra Viking, som beskriver</a:t>
            </a:r>
          </a:p>
          <a:p>
            <a:pPr lvl="1">
              <a:spcAft>
                <a:spcPts val="1200"/>
              </a:spcAft>
              <a:defRPr/>
            </a:pPr>
            <a:r>
              <a:rPr lang="da-DK" sz="2000" dirty="0">
                <a:solidFill>
                  <a:schemeClr val="tx1">
                    <a:lumMod val="75000"/>
                  </a:schemeClr>
                </a:solidFill>
              </a:rPr>
              <a:t>Avlsfremgang</a:t>
            </a:r>
          </a:p>
          <a:p>
            <a:pPr lvl="1">
              <a:spcAft>
                <a:spcPts val="1200"/>
              </a:spcAft>
              <a:defRPr/>
            </a:pPr>
            <a:r>
              <a:rPr lang="da-DK" sz="2000" dirty="0">
                <a:solidFill>
                  <a:schemeClr val="tx1">
                    <a:lumMod val="75000"/>
                  </a:schemeClr>
                </a:solidFill>
              </a:rPr>
              <a:t>Avlsplan</a:t>
            </a:r>
          </a:p>
          <a:p>
            <a:pPr lvl="1">
              <a:spcAft>
                <a:spcPts val="1200"/>
              </a:spcAft>
              <a:defRPr/>
            </a:pPr>
            <a:r>
              <a:rPr lang="da-DK" sz="2000" dirty="0">
                <a:solidFill>
                  <a:schemeClr val="tx1">
                    <a:lumMod val="75000"/>
                  </a:schemeClr>
                </a:solidFill>
              </a:rPr>
              <a:t>Udvælgelse af tyremødre</a:t>
            </a:r>
          </a:p>
          <a:p>
            <a:pPr lvl="1">
              <a:spcAft>
                <a:spcPts val="1200"/>
              </a:spcAft>
              <a:defRPr/>
            </a:pPr>
            <a:r>
              <a:rPr lang="da-DK" sz="2000" dirty="0">
                <a:solidFill>
                  <a:schemeClr val="tx1">
                    <a:lumMod val="75000"/>
                  </a:schemeClr>
                </a:solidFill>
              </a:rPr>
              <a:t>Insemineringsplaner</a:t>
            </a:r>
          </a:p>
          <a:p>
            <a:pPr lvl="1">
              <a:spcAft>
                <a:spcPts val="1200"/>
              </a:spcAft>
              <a:defRPr/>
            </a:pPr>
            <a:r>
              <a:rPr lang="da-DK" sz="2000" dirty="0">
                <a:solidFill>
                  <a:schemeClr val="tx1">
                    <a:lumMod val="75000"/>
                  </a:schemeClr>
                </a:solidFill>
              </a:rPr>
              <a:t>Avl på besætningsniveau</a:t>
            </a:r>
          </a:p>
          <a:p>
            <a:pPr lvl="1">
              <a:spcAft>
                <a:spcPts val="1200"/>
              </a:spcAft>
              <a:defRPr/>
            </a:pPr>
            <a:r>
              <a:rPr lang="da-DK" sz="2000" dirty="0">
                <a:hlinkClick r:id="rId3"/>
              </a:rPr>
              <a:t>Undervisningsmateriale - VikingDanmark</a:t>
            </a:r>
            <a:endParaRPr lang="da-DK" sz="1400" dirty="0"/>
          </a:p>
        </p:txBody>
      </p:sp>
      <p:sp>
        <p:nvSpPr>
          <p:cNvPr id="4" name="Pladsholder til tekst 3">
            <a:extLst>
              <a:ext uri="{FF2B5EF4-FFF2-40B4-BE49-F238E27FC236}">
                <a16:creationId xmlns:a16="http://schemas.microsoft.com/office/drawing/2014/main" id="{E87E9C6C-DAB4-4938-9F27-D1235B2694D4}"/>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E73D5EAB-0427-4B75-A108-6570EEF079F1}"/>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192200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80627-A301-485F-86E7-9138A2A29C2E}"/>
              </a:ext>
            </a:extLst>
          </p:cNvPr>
          <p:cNvSpPr>
            <a:spLocks noGrp="1"/>
          </p:cNvSpPr>
          <p:nvPr>
            <p:ph type="title"/>
          </p:nvPr>
        </p:nvSpPr>
        <p:spPr/>
        <p:txBody>
          <a:bodyPr/>
          <a:lstStyle/>
          <a:p>
            <a:r>
              <a:rPr lang="da-DK" sz="3200" dirty="0"/>
              <a:t>Avl gør ikke arbejdet alene</a:t>
            </a:r>
          </a:p>
        </p:txBody>
      </p:sp>
      <p:sp>
        <p:nvSpPr>
          <p:cNvPr id="4" name="Pladsholder til tekst 3">
            <a:extLst>
              <a:ext uri="{FF2B5EF4-FFF2-40B4-BE49-F238E27FC236}">
                <a16:creationId xmlns:a16="http://schemas.microsoft.com/office/drawing/2014/main" id="{563B3918-11FA-4B1E-9653-B66CF9E463CF}"/>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FF4B92E2-1D06-4F1E-B6C9-FF805EC7AC87}"/>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a:extLst>
              <a:ext uri="{FF2B5EF4-FFF2-40B4-BE49-F238E27FC236}">
                <a16:creationId xmlns:a16="http://schemas.microsoft.com/office/drawing/2014/main" id="{1ED65FAB-597B-4D1F-8B70-DF6350D855E3}"/>
              </a:ext>
            </a:extLst>
          </p:cNvPr>
          <p:cNvPicPr>
            <a:picLocks noGrp="1" noChangeAspect="1" noChangeArrowheads="1"/>
          </p:cNvPicPr>
          <p:nvPr>
            <p:ph sz="quarter" idx="21"/>
          </p:nvPr>
        </p:nvPicPr>
        <p:blipFill>
          <a:blip r:embed="rId3" cstate="email">
            <a:extLst>
              <a:ext uri="{28A0092B-C50C-407E-A947-70E740481C1C}">
                <a14:useLocalDpi xmlns:a14="http://schemas.microsoft.com/office/drawing/2010/main" val="0"/>
              </a:ext>
            </a:extLst>
          </a:blip>
          <a:srcRect/>
          <a:stretch>
            <a:fillRect/>
          </a:stretch>
        </p:blipFill>
        <p:spPr bwMode="auto">
          <a:xfrm>
            <a:off x="4117050" y="2127661"/>
            <a:ext cx="4409630" cy="31066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il: venstre 7">
            <a:extLst>
              <a:ext uri="{FF2B5EF4-FFF2-40B4-BE49-F238E27FC236}">
                <a16:creationId xmlns:a16="http://schemas.microsoft.com/office/drawing/2014/main" id="{BF1049F8-9EFE-44F1-B8BC-00571684F8C7}"/>
              </a:ext>
            </a:extLst>
          </p:cNvPr>
          <p:cNvSpPr/>
          <p:nvPr/>
        </p:nvSpPr>
        <p:spPr>
          <a:xfrm>
            <a:off x="8458465" y="3185307"/>
            <a:ext cx="1905712" cy="991312"/>
          </a:xfrm>
          <a:prstGeom prst="leftArrow">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2400" b="1" dirty="0"/>
              <a:t>Genetik</a:t>
            </a:r>
            <a:endParaRPr lang="da-DK" sz="1400" b="1" dirty="0"/>
          </a:p>
        </p:txBody>
      </p:sp>
      <p:sp>
        <p:nvSpPr>
          <p:cNvPr id="9" name="Pil: højre 8">
            <a:extLst>
              <a:ext uri="{FF2B5EF4-FFF2-40B4-BE49-F238E27FC236}">
                <a16:creationId xmlns:a16="http://schemas.microsoft.com/office/drawing/2014/main" id="{A9F639C8-52FC-4B49-AF1E-56EFAADA0AF5}"/>
              </a:ext>
            </a:extLst>
          </p:cNvPr>
          <p:cNvSpPr/>
          <p:nvPr/>
        </p:nvSpPr>
        <p:spPr>
          <a:xfrm rot="1393578">
            <a:off x="2172556" y="1462145"/>
            <a:ext cx="2059536" cy="1196412"/>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2400" dirty="0"/>
              <a:t>Stalden</a:t>
            </a:r>
          </a:p>
        </p:txBody>
      </p:sp>
      <p:sp>
        <p:nvSpPr>
          <p:cNvPr id="10" name="Pil: højre 9">
            <a:extLst>
              <a:ext uri="{FF2B5EF4-FFF2-40B4-BE49-F238E27FC236}">
                <a16:creationId xmlns:a16="http://schemas.microsoft.com/office/drawing/2014/main" id="{0D107ED2-9BD7-4357-9214-1970B449AA71}"/>
              </a:ext>
            </a:extLst>
          </p:cNvPr>
          <p:cNvSpPr/>
          <p:nvPr/>
        </p:nvSpPr>
        <p:spPr>
          <a:xfrm rot="20497316">
            <a:off x="2196919" y="4636061"/>
            <a:ext cx="2059536" cy="1196412"/>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2400" dirty="0"/>
              <a:t>Pasning</a:t>
            </a:r>
          </a:p>
        </p:txBody>
      </p:sp>
      <p:sp>
        <p:nvSpPr>
          <p:cNvPr id="11" name="Pil: højre 10">
            <a:extLst>
              <a:ext uri="{FF2B5EF4-FFF2-40B4-BE49-F238E27FC236}">
                <a16:creationId xmlns:a16="http://schemas.microsoft.com/office/drawing/2014/main" id="{0DFCBAEF-E50B-4522-96EE-A3C477960254}"/>
              </a:ext>
            </a:extLst>
          </p:cNvPr>
          <p:cNvSpPr/>
          <p:nvPr/>
        </p:nvSpPr>
        <p:spPr>
          <a:xfrm rot="5400000">
            <a:off x="5547307" y="877109"/>
            <a:ext cx="1549121" cy="1196412"/>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2400" dirty="0"/>
              <a:t>Fodring</a:t>
            </a:r>
          </a:p>
        </p:txBody>
      </p:sp>
      <p:sp>
        <p:nvSpPr>
          <p:cNvPr id="12" name="Pil: højre 11">
            <a:extLst>
              <a:ext uri="{FF2B5EF4-FFF2-40B4-BE49-F238E27FC236}">
                <a16:creationId xmlns:a16="http://schemas.microsoft.com/office/drawing/2014/main" id="{C2887C8B-4964-4FA8-818B-676A414884D7}"/>
              </a:ext>
            </a:extLst>
          </p:cNvPr>
          <p:cNvSpPr/>
          <p:nvPr/>
        </p:nvSpPr>
        <p:spPr>
          <a:xfrm rot="16200000">
            <a:off x="5443788" y="5322733"/>
            <a:ext cx="1756161" cy="1196412"/>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da-DK" sz="2400" dirty="0"/>
              <a:t>Sygdom</a:t>
            </a:r>
          </a:p>
        </p:txBody>
      </p:sp>
    </p:spTree>
    <p:extLst>
      <p:ext uri="{BB962C8B-B14F-4D97-AF65-F5344CB8AC3E}">
        <p14:creationId xmlns:p14="http://schemas.microsoft.com/office/powerpoint/2010/main" val="1363602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CEACA-791E-4F2D-BCEE-3166DCF602E9}"/>
              </a:ext>
            </a:extLst>
          </p:cNvPr>
          <p:cNvSpPr>
            <a:spLocks noGrp="1"/>
          </p:cNvSpPr>
          <p:nvPr>
            <p:ph type="title"/>
          </p:nvPr>
        </p:nvSpPr>
        <p:spPr/>
        <p:txBody>
          <a:bodyPr/>
          <a:lstStyle/>
          <a:p>
            <a:r>
              <a:rPr lang="da-DK" altLang="da-DK" sz="3200" dirty="0">
                <a:latin typeface="Arial" charset="0"/>
                <a:cs typeface="Arial" charset="0"/>
              </a:rPr>
              <a:t>Tror I, at udenlandske tyre har NTM?</a:t>
            </a:r>
            <a:endParaRPr lang="da-DK" sz="3200" dirty="0"/>
          </a:p>
        </p:txBody>
      </p:sp>
      <p:sp>
        <p:nvSpPr>
          <p:cNvPr id="3" name="Pladsholder til indhold 2">
            <a:extLst>
              <a:ext uri="{FF2B5EF4-FFF2-40B4-BE49-F238E27FC236}">
                <a16:creationId xmlns:a16="http://schemas.microsoft.com/office/drawing/2014/main" id="{48934045-FBB4-4122-9F34-7801377E4EDD}"/>
              </a:ext>
            </a:extLst>
          </p:cNvPr>
          <p:cNvSpPr>
            <a:spLocks noGrp="1"/>
          </p:cNvSpPr>
          <p:nvPr>
            <p:ph sz="quarter" idx="21"/>
          </p:nvPr>
        </p:nvSpPr>
        <p:spPr>
          <a:xfrm>
            <a:off x="542925" y="3143892"/>
            <a:ext cx="9385731" cy="2553646"/>
          </a:xfrm>
        </p:spPr>
        <p:txBody>
          <a:bodyPr/>
          <a:lstStyle/>
          <a:p>
            <a:pPr marL="0" indent="0">
              <a:buNone/>
            </a:pPr>
            <a:r>
              <a:rPr lang="da-DK" altLang="da-DK" sz="2400" dirty="0">
                <a:latin typeface="Arial" charset="0"/>
                <a:cs typeface="Arial" charset="0"/>
              </a:rPr>
              <a:t>Selvfølgelig har de det</a:t>
            </a:r>
          </a:p>
          <a:p>
            <a:endParaRPr lang="da-DK" dirty="0"/>
          </a:p>
        </p:txBody>
      </p:sp>
      <p:sp>
        <p:nvSpPr>
          <p:cNvPr id="4" name="Pladsholder til tekst 3">
            <a:extLst>
              <a:ext uri="{FF2B5EF4-FFF2-40B4-BE49-F238E27FC236}">
                <a16:creationId xmlns:a16="http://schemas.microsoft.com/office/drawing/2014/main" id="{7EA4F21A-5A48-45E1-88F0-863C29502022}"/>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2324B6E5-D992-45D9-A2F0-A8A22B7E7F5F}"/>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descr="http://www.toporopa.eu/img/thumb_topo2.png">
            <a:hlinkClick r:id="rId3"/>
            <a:extLst>
              <a:ext uri="{FF2B5EF4-FFF2-40B4-BE49-F238E27FC236}">
                <a16:creationId xmlns:a16="http://schemas.microsoft.com/office/drawing/2014/main" id="{8C83934D-CA8A-491F-A97C-B858D8DB4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172" y="1300205"/>
            <a:ext cx="4779084" cy="477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1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6E447-D5FB-4789-8F25-0F9DE92A7F14}"/>
              </a:ext>
            </a:extLst>
          </p:cNvPr>
          <p:cNvSpPr>
            <a:spLocks noGrp="1"/>
          </p:cNvSpPr>
          <p:nvPr>
            <p:ph type="title"/>
          </p:nvPr>
        </p:nvSpPr>
        <p:spPr/>
        <p:txBody>
          <a:bodyPr/>
          <a:lstStyle/>
          <a:p>
            <a:r>
              <a:rPr lang="da-DK" altLang="da-DK" sz="3200" dirty="0">
                <a:latin typeface="Arial" charset="0"/>
                <a:cs typeface="Arial" charset="0"/>
              </a:rPr>
              <a:t>Eksempler på nationale indekser</a:t>
            </a:r>
            <a:endParaRPr lang="da-DK" sz="3200" dirty="0"/>
          </a:p>
        </p:txBody>
      </p:sp>
      <p:sp>
        <p:nvSpPr>
          <p:cNvPr id="3" name="Pladsholder til indhold 2">
            <a:extLst>
              <a:ext uri="{FF2B5EF4-FFF2-40B4-BE49-F238E27FC236}">
                <a16:creationId xmlns:a16="http://schemas.microsoft.com/office/drawing/2014/main" id="{A9D000E0-D8C1-4B8E-B192-BEED3ED4DD78}"/>
              </a:ext>
            </a:extLst>
          </p:cNvPr>
          <p:cNvSpPr>
            <a:spLocks noGrp="1"/>
          </p:cNvSpPr>
          <p:nvPr>
            <p:ph sz="quarter" idx="21"/>
          </p:nvPr>
        </p:nvSpPr>
        <p:spPr/>
        <p:txBody>
          <a:bodyPr/>
          <a:lstStyle/>
          <a:p>
            <a:pPr>
              <a:spcAft>
                <a:spcPts val="1200"/>
              </a:spcAft>
            </a:pPr>
            <a:r>
              <a:rPr lang="da-DK" altLang="da-DK" sz="2400" dirty="0">
                <a:latin typeface="Arial" charset="0"/>
                <a:cs typeface="Arial" charset="0"/>
              </a:rPr>
              <a:t>Danmark, Finland og Sverige har NTM</a:t>
            </a:r>
          </a:p>
          <a:p>
            <a:pPr>
              <a:spcAft>
                <a:spcPts val="1200"/>
              </a:spcAft>
            </a:pPr>
            <a:endParaRPr lang="da-DK" altLang="da-DK" sz="2400" dirty="0">
              <a:latin typeface="Arial" charset="0"/>
              <a:cs typeface="Arial" charset="0"/>
            </a:endParaRPr>
          </a:p>
          <a:p>
            <a:pPr>
              <a:spcAft>
                <a:spcPts val="1200"/>
              </a:spcAft>
            </a:pPr>
            <a:r>
              <a:rPr lang="da-DK" altLang="da-DK" sz="2400" dirty="0">
                <a:latin typeface="Arial" charset="0"/>
                <a:cs typeface="Arial" charset="0"/>
              </a:rPr>
              <a:t>USA har TPI</a:t>
            </a:r>
          </a:p>
          <a:p>
            <a:pPr>
              <a:spcAft>
                <a:spcPts val="1200"/>
              </a:spcAft>
            </a:pPr>
            <a:endParaRPr lang="da-DK" altLang="da-DK" sz="2400" dirty="0">
              <a:latin typeface="Arial" charset="0"/>
              <a:cs typeface="Arial" charset="0"/>
            </a:endParaRPr>
          </a:p>
          <a:p>
            <a:pPr>
              <a:spcAft>
                <a:spcPts val="1200"/>
              </a:spcAft>
            </a:pPr>
            <a:r>
              <a:rPr lang="da-DK" altLang="da-DK" sz="2400" dirty="0">
                <a:latin typeface="Arial" charset="0"/>
                <a:cs typeface="Arial" charset="0"/>
              </a:rPr>
              <a:t>Tyskland har RZG</a:t>
            </a:r>
          </a:p>
          <a:p>
            <a:pPr>
              <a:spcAft>
                <a:spcPts val="1200"/>
              </a:spcAft>
            </a:pPr>
            <a:endParaRPr lang="da-DK" altLang="da-DK" sz="2400" dirty="0">
              <a:latin typeface="Arial" charset="0"/>
              <a:cs typeface="Arial" charset="0"/>
            </a:endParaRPr>
          </a:p>
          <a:p>
            <a:pPr>
              <a:spcAft>
                <a:spcPts val="1200"/>
              </a:spcAft>
            </a:pPr>
            <a:r>
              <a:rPr lang="da-DK" altLang="da-DK" sz="2400" dirty="0">
                <a:latin typeface="Arial" charset="0"/>
                <a:cs typeface="Arial" charset="0"/>
              </a:rPr>
              <a:t>Holland har NVI</a:t>
            </a:r>
          </a:p>
          <a:p>
            <a:endParaRPr lang="da-DK" dirty="0"/>
          </a:p>
        </p:txBody>
      </p:sp>
      <p:sp>
        <p:nvSpPr>
          <p:cNvPr id="4" name="Pladsholder til tekst 3">
            <a:extLst>
              <a:ext uri="{FF2B5EF4-FFF2-40B4-BE49-F238E27FC236}">
                <a16:creationId xmlns:a16="http://schemas.microsoft.com/office/drawing/2014/main" id="{544CAE1F-01C9-433A-8142-A1252ED9C5F6}"/>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2B780917-3611-4045-A2CF-ED07FF37B2EA}"/>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1568378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06FBCD-C988-4D0B-9390-8F700EDB30A2}"/>
              </a:ext>
            </a:extLst>
          </p:cNvPr>
          <p:cNvSpPr>
            <a:spLocks noGrp="1"/>
          </p:cNvSpPr>
          <p:nvPr>
            <p:ph type="title"/>
          </p:nvPr>
        </p:nvSpPr>
        <p:spPr/>
        <p:txBody>
          <a:bodyPr/>
          <a:lstStyle/>
          <a:p>
            <a:r>
              <a:rPr lang="da-DK" sz="3200" dirty="0"/>
              <a:t>Eksempel på ændringer i totalindeks</a:t>
            </a:r>
          </a:p>
        </p:txBody>
      </p:sp>
      <p:sp>
        <p:nvSpPr>
          <p:cNvPr id="4" name="Pladsholder til tekst 3">
            <a:extLst>
              <a:ext uri="{FF2B5EF4-FFF2-40B4-BE49-F238E27FC236}">
                <a16:creationId xmlns:a16="http://schemas.microsoft.com/office/drawing/2014/main" id="{88A676C4-DDC6-4887-8BE3-6361174D058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0B2A4EB7-7D96-4782-8CE7-80F2C89B5515}"/>
              </a:ext>
            </a:extLst>
          </p:cNvPr>
          <p:cNvSpPr>
            <a:spLocks noGrp="1"/>
          </p:cNvSpPr>
          <p:nvPr>
            <p:ph type="body" sz="quarter" idx="4294967295"/>
          </p:nvPr>
        </p:nvSpPr>
        <p:spPr>
          <a:xfrm>
            <a:off x="0" y="5706000"/>
            <a:ext cx="216000" cy="1152000"/>
          </a:xfrm>
        </p:spPr>
        <p:txBody>
          <a:bodyPr/>
          <a:lstStyle/>
          <a:p>
            <a:endParaRPr lang="da-DK"/>
          </a:p>
        </p:txBody>
      </p:sp>
      <p:pic>
        <p:nvPicPr>
          <p:cNvPr id="6" name="Picture 2">
            <a:extLst>
              <a:ext uri="{FF2B5EF4-FFF2-40B4-BE49-F238E27FC236}">
                <a16:creationId xmlns:a16="http://schemas.microsoft.com/office/drawing/2014/main" id="{40448BDF-3CEE-41FE-8171-B306DB9ED156}"/>
              </a:ext>
            </a:extLst>
          </p:cNvPr>
          <p:cNvPicPr>
            <a:picLocks noGrp="1" noChangeAspect="1" noChangeArrowheads="1"/>
          </p:cNvPicPr>
          <p:nvPr>
            <p:ph sz="quarter" idx="21"/>
          </p:nvPr>
        </p:nvPicPr>
        <p:blipFill>
          <a:blip r:embed="rId3">
            <a:extLst>
              <a:ext uri="{28A0092B-C50C-407E-A947-70E740481C1C}">
                <a14:useLocalDpi xmlns:a14="http://schemas.microsoft.com/office/drawing/2010/main" val="0"/>
              </a:ext>
            </a:extLst>
          </a:blip>
          <a:srcRect/>
          <a:stretch>
            <a:fillRect/>
          </a:stretch>
        </p:blipFill>
        <p:spPr bwMode="auto">
          <a:xfrm>
            <a:off x="216000" y="1549400"/>
            <a:ext cx="6116730"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95AA3B56-B83F-4836-8A9E-C1F9D165B97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2" r="652"/>
          <a:stretch/>
        </p:blipFill>
        <p:spPr bwMode="auto">
          <a:xfrm>
            <a:off x="6103670" y="1540938"/>
            <a:ext cx="6086743" cy="415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072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54F89-43FB-4EE2-86B7-BF66F8596F61}"/>
              </a:ext>
            </a:extLst>
          </p:cNvPr>
          <p:cNvSpPr>
            <a:spLocks noGrp="1"/>
          </p:cNvSpPr>
          <p:nvPr>
            <p:ph type="title"/>
          </p:nvPr>
        </p:nvSpPr>
        <p:spPr/>
        <p:txBody>
          <a:bodyPr/>
          <a:lstStyle/>
          <a:p>
            <a:r>
              <a:rPr lang="da-DK" altLang="da-DK" sz="3200" dirty="0">
                <a:latin typeface="Arial" charset="0"/>
                <a:cs typeface="Arial" charset="0"/>
              </a:rPr>
              <a:t>Totalindekserne er forskellige fordi…</a:t>
            </a:r>
            <a:endParaRPr lang="da-DK" sz="3200" dirty="0"/>
          </a:p>
        </p:txBody>
      </p:sp>
      <p:sp>
        <p:nvSpPr>
          <p:cNvPr id="3" name="Pladsholder til indhold 2">
            <a:extLst>
              <a:ext uri="{FF2B5EF4-FFF2-40B4-BE49-F238E27FC236}">
                <a16:creationId xmlns:a16="http://schemas.microsoft.com/office/drawing/2014/main" id="{D06126C3-1369-482E-9055-9F6A43BF5FB9}"/>
              </a:ext>
            </a:extLst>
          </p:cNvPr>
          <p:cNvSpPr>
            <a:spLocks noGrp="1"/>
          </p:cNvSpPr>
          <p:nvPr>
            <p:ph sz="quarter" idx="21"/>
          </p:nvPr>
        </p:nvSpPr>
        <p:spPr>
          <a:xfrm>
            <a:off x="542925" y="1549399"/>
            <a:ext cx="10655906" cy="4148139"/>
          </a:xfrm>
        </p:spPr>
        <p:txBody>
          <a:bodyPr/>
          <a:lstStyle/>
          <a:p>
            <a:r>
              <a:rPr lang="da-DK" altLang="da-DK" sz="2400" dirty="0">
                <a:latin typeface="Arial" charset="0"/>
                <a:cs typeface="Arial" charset="0"/>
              </a:rPr>
              <a:t>De økonomiske vægte er beregnet ud fra produktionsforholdene i de enkelte lande, og disse varierer mellem landene</a:t>
            </a:r>
          </a:p>
          <a:p>
            <a:r>
              <a:rPr lang="da-DK" altLang="da-DK" sz="2400" dirty="0">
                <a:latin typeface="Arial" charset="0"/>
                <a:cs typeface="Arial" charset="0"/>
              </a:rPr>
              <a:t>Avlsværditallene er baseret på forskellige registreringer</a:t>
            </a:r>
          </a:p>
          <a:p>
            <a:pPr lvl="1"/>
            <a:r>
              <a:rPr lang="da-DK" altLang="da-DK" sz="2000" dirty="0">
                <a:latin typeface="Arial" charset="0"/>
                <a:cs typeface="Arial" charset="0"/>
              </a:rPr>
              <a:t>F.eks. kan yversundhed være baseret på </a:t>
            </a:r>
            <a:r>
              <a:rPr lang="da-DK" altLang="da-DK" sz="2000" dirty="0" err="1">
                <a:latin typeface="Arial" charset="0"/>
                <a:cs typeface="Arial" charset="0"/>
              </a:rPr>
              <a:t>mastitisbehandlinger</a:t>
            </a:r>
            <a:r>
              <a:rPr lang="da-DK" altLang="da-DK" sz="2000" dirty="0">
                <a:latin typeface="Arial" charset="0"/>
                <a:cs typeface="Arial" charset="0"/>
              </a:rPr>
              <a:t> og/eller celletal</a:t>
            </a:r>
          </a:p>
          <a:p>
            <a:r>
              <a:rPr lang="da-DK" altLang="da-DK" sz="2400" dirty="0">
                <a:latin typeface="Arial" charset="0"/>
                <a:cs typeface="Arial" charset="0"/>
              </a:rPr>
              <a:t>NTM er et totaløkonomisk indeks, hvorimod TPI er et total performance indeks </a:t>
            </a:r>
          </a:p>
          <a:p>
            <a:endParaRPr lang="da-DK" dirty="0"/>
          </a:p>
        </p:txBody>
      </p:sp>
      <p:sp>
        <p:nvSpPr>
          <p:cNvPr id="4" name="Pladsholder til tekst 3">
            <a:extLst>
              <a:ext uri="{FF2B5EF4-FFF2-40B4-BE49-F238E27FC236}">
                <a16:creationId xmlns:a16="http://schemas.microsoft.com/office/drawing/2014/main" id="{6044C224-3C9C-4888-99DB-CE6037964EE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481337DC-B1C2-4D2A-88C4-ED9D9DA21BCB}"/>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3433096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BA307-C808-4EA6-96BA-890018E68353}"/>
              </a:ext>
            </a:extLst>
          </p:cNvPr>
          <p:cNvSpPr>
            <a:spLocks noGrp="1"/>
          </p:cNvSpPr>
          <p:nvPr>
            <p:ph type="title"/>
          </p:nvPr>
        </p:nvSpPr>
        <p:spPr>
          <a:xfrm>
            <a:off x="529792" y="392885"/>
            <a:ext cx="10586846" cy="711638"/>
          </a:xfrm>
        </p:spPr>
        <p:txBody>
          <a:bodyPr/>
          <a:lstStyle/>
          <a:p>
            <a:r>
              <a:rPr lang="da-DK" altLang="da-DK" sz="3200" dirty="0">
                <a:latin typeface="Arial" charset="0"/>
                <a:cs typeface="Arial" charset="0"/>
              </a:rPr>
              <a:t>NTM er tilpasset til Sverige, Finland og Danmark!</a:t>
            </a:r>
            <a:endParaRPr lang="da-DK" sz="3200" dirty="0"/>
          </a:p>
        </p:txBody>
      </p:sp>
      <p:sp>
        <p:nvSpPr>
          <p:cNvPr id="3" name="Pladsholder til indhold 2">
            <a:extLst>
              <a:ext uri="{FF2B5EF4-FFF2-40B4-BE49-F238E27FC236}">
                <a16:creationId xmlns:a16="http://schemas.microsoft.com/office/drawing/2014/main" id="{EA4D16B6-2E5E-4833-8A4A-5BA0BB50454B}"/>
              </a:ext>
            </a:extLst>
          </p:cNvPr>
          <p:cNvSpPr>
            <a:spLocks noGrp="1"/>
          </p:cNvSpPr>
          <p:nvPr>
            <p:ph sz="quarter" idx="21"/>
          </p:nvPr>
        </p:nvSpPr>
        <p:spPr>
          <a:xfrm>
            <a:off x="529792" y="1525785"/>
            <a:ext cx="9385731" cy="4148139"/>
          </a:xfrm>
        </p:spPr>
        <p:txBody>
          <a:bodyPr/>
          <a:lstStyle/>
          <a:p>
            <a:pPr>
              <a:defRPr/>
            </a:pPr>
            <a:r>
              <a:rPr lang="da-DK" sz="2400" dirty="0">
                <a:solidFill>
                  <a:schemeClr val="tx1">
                    <a:lumMod val="75000"/>
                  </a:schemeClr>
                </a:solidFill>
              </a:rPr>
              <a:t>Internationale indekser er hver især tilpasset de enkelte landes forhold og behov</a:t>
            </a:r>
          </a:p>
          <a:p>
            <a:pPr>
              <a:defRPr/>
            </a:pPr>
            <a:r>
              <a:rPr lang="da-DK" sz="2400" dirty="0">
                <a:solidFill>
                  <a:schemeClr val="tx1">
                    <a:lumMod val="75000"/>
                  </a:schemeClr>
                </a:solidFill>
              </a:rPr>
              <a:t>TPI, RZG og NVI er ikke tilpasset nordiske produktionsforhold </a:t>
            </a:r>
          </a:p>
          <a:p>
            <a:pPr>
              <a:defRPr/>
            </a:pPr>
            <a:r>
              <a:rPr lang="da-DK" sz="2400" dirty="0">
                <a:solidFill>
                  <a:schemeClr val="tx1">
                    <a:lumMod val="75000"/>
                  </a:schemeClr>
                </a:solidFill>
              </a:rPr>
              <a:t>En tyr med et højt TPI har ikke nødvendigvis et højt NTM pga. forskellig vægtning af egenskaberne</a:t>
            </a:r>
          </a:p>
          <a:p>
            <a:endParaRPr lang="da-DK" dirty="0"/>
          </a:p>
        </p:txBody>
      </p:sp>
      <p:sp>
        <p:nvSpPr>
          <p:cNvPr id="4" name="Pladsholder til tekst 3">
            <a:extLst>
              <a:ext uri="{FF2B5EF4-FFF2-40B4-BE49-F238E27FC236}">
                <a16:creationId xmlns:a16="http://schemas.microsoft.com/office/drawing/2014/main" id="{BB32D018-F6F7-4617-8DF1-0D6C8211902C}"/>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A0220B40-1AD4-4BDD-832E-1DB7BD6A4C91}"/>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3759436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6B000-C0C9-40F1-B862-A85CC9B6DA9D}"/>
              </a:ext>
            </a:extLst>
          </p:cNvPr>
          <p:cNvSpPr>
            <a:spLocks noGrp="1"/>
          </p:cNvSpPr>
          <p:nvPr>
            <p:ph type="title"/>
          </p:nvPr>
        </p:nvSpPr>
        <p:spPr>
          <a:xfrm>
            <a:off x="529792" y="392885"/>
            <a:ext cx="10525201" cy="711638"/>
          </a:xfrm>
        </p:spPr>
        <p:txBody>
          <a:bodyPr/>
          <a:lstStyle/>
          <a:p>
            <a:r>
              <a:rPr lang="da-DK" altLang="da-DK" sz="3200" dirty="0">
                <a:latin typeface="Arial" charset="0"/>
                <a:cs typeface="Arial" charset="0"/>
              </a:rPr>
              <a:t>Forskellige forhold påvirker dit valg af bil, ligesom det påvirker indekset</a:t>
            </a:r>
            <a:endParaRPr lang="da-DK" sz="3200" dirty="0"/>
          </a:p>
        </p:txBody>
      </p:sp>
      <p:sp>
        <p:nvSpPr>
          <p:cNvPr id="3" name="Pladsholder til indhold 2">
            <a:extLst>
              <a:ext uri="{FF2B5EF4-FFF2-40B4-BE49-F238E27FC236}">
                <a16:creationId xmlns:a16="http://schemas.microsoft.com/office/drawing/2014/main" id="{BDB57213-5953-45B0-A56D-ED2D56A54DA9}"/>
              </a:ext>
            </a:extLst>
          </p:cNvPr>
          <p:cNvSpPr>
            <a:spLocks noGrp="1"/>
          </p:cNvSpPr>
          <p:nvPr>
            <p:ph sz="quarter" idx="21"/>
          </p:nvPr>
        </p:nvSpPr>
        <p:spPr>
          <a:xfrm>
            <a:off x="542925" y="1549399"/>
            <a:ext cx="9385731" cy="5097981"/>
          </a:xfrm>
          <a:solidFill>
            <a:schemeClr val="bg1"/>
          </a:solidFill>
        </p:spPr>
        <p:txBody>
          <a:bodyPr/>
          <a:lstStyle/>
          <a:p>
            <a:pPr>
              <a:spcAft>
                <a:spcPts val="1200"/>
              </a:spcAft>
              <a:defRPr/>
            </a:pPr>
            <a:r>
              <a:rPr lang="da-DK" sz="2400" dirty="0"/>
              <a:t>Amerikansk bil</a:t>
            </a:r>
          </a:p>
          <a:p>
            <a:pPr lvl="1">
              <a:spcAft>
                <a:spcPts val="1200"/>
              </a:spcAft>
              <a:defRPr/>
            </a:pPr>
            <a:r>
              <a:rPr lang="da-DK" sz="2000" dirty="0"/>
              <a:t>Store afstande</a:t>
            </a:r>
          </a:p>
          <a:p>
            <a:pPr lvl="1">
              <a:spcAft>
                <a:spcPts val="1200"/>
              </a:spcAft>
              <a:defRPr/>
            </a:pPr>
            <a:r>
              <a:rPr lang="da-DK" sz="2000" dirty="0"/>
              <a:t>Billigt brændstof</a:t>
            </a:r>
          </a:p>
          <a:p>
            <a:pPr lvl="1">
              <a:spcAft>
                <a:spcPts val="1200"/>
              </a:spcAft>
              <a:defRPr/>
            </a:pPr>
            <a:r>
              <a:rPr lang="da-DK" sz="2000" dirty="0"/>
              <a:t>Lavere afgifter</a:t>
            </a:r>
          </a:p>
          <a:p>
            <a:pPr lvl="1">
              <a:spcAft>
                <a:spcPts val="1200"/>
              </a:spcAft>
              <a:defRPr/>
            </a:pPr>
            <a:r>
              <a:rPr lang="da-DK" sz="2000" dirty="0"/>
              <a:t>Billigere biler</a:t>
            </a:r>
          </a:p>
          <a:p>
            <a:pPr>
              <a:spcAft>
                <a:spcPts val="1200"/>
              </a:spcAft>
              <a:defRPr/>
            </a:pPr>
            <a:r>
              <a:rPr lang="da-DK" sz="2400" dirty="0"/>
              <a:t>Dansk bil</a:t>
            </a:r>
          </a:p>
          <a:p>
            <a:pPr lvl="1">
              <a:spcAft>
                <a:spcPts val="1200"/>
              </a:spcAft>
              <a:defRPr/>
            </a:pPr>
            <a:r>
              <a:rPr lang="da-DK" sz="2000" dirty="0"/>
              <a:t>Korte afstande </a:t>
            </a:r>
          </a:p>
          <a:p>
            <a:pPr lvl="1">
              <a:spcAft>
                <a:spcPts val="1200"/>
              </a:spcAft>
              <a:defRPr/>
            </a:pPr>
            <a:r>
              <a:rPr lang="da-DK" sz="2000" dirty="0"/>
              <a:t>Dyrt brændstof</a:t>
            </a:r>
          </a:p>
          <a:p>
            <a:pPr lvl="1">
              <a:spcAft>
                <a:spcPts val="1200"/>
              </a:spcAft>
              <a:defRPr/>
            </a:pPr>
            <a:r>
              <a:rPr lang="da-DK" sz="2000" dirty="0"/>
              <a:t>Højere afgifter</a:t>
            </a:r>
          </a:p>
          <a:p>
            <a:pPr lvl="1">
              <a:spcAft>
                <a:spcPts val="1200"/>
              </a:spcAft>
              <a:defRPr/>
            </a:pPr>
            <a:r>
              <a:rPr lang="da-DK" sz="2000" dirty="0"/>
              <a:t>Dyrere biler</a:t>
            </a:r>
          </a:p>
          <a:p>
            <a:endParaRPr lang="da-DK" dirty="0"/>
          </a:p>
        </p:txBody>
      </p:sp>
      <p:sp>
        <p:nvSpPr>
          <p:cNvPr id="4" name="Pladsholder til tekst 3">
            <a:extLst>
              <a:ext uri="{FF2B5EF4-FFF2-40B4-BE49-F238E27FC236}">
                <a16:creationId xmlns:a16="http://schemas.microsoft.com/office/drawing/2014/main" id="{0BEE1C7A-5131-433A-833E-5AAB75991800}"/>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EAFB0091-2742-4409-93D9-FEFA76B57AFE}"/>
              </a:ext>
            </a:extLst>
          </p:cNvPr>
          <p:cNvSpPr>
            <a:spLocks noGrp="1"/>
          </p:cNvSpPr>
          <p:nvPr>
            <p:ph type="body" sz="quarter" idx="4294967295"/>
          </p:nvPr>
        </p:nvSpPr>
        <p:spPr>
          <a:xfrm>
            <a:off x="0" y="5706000"/>
            <a:ext cx="216000" cy="1152000"/>
          </a:xfrm>
        </p:spPr>
        <p:txBody>
          <a:bodyPr/>
          <a:lstStyle/>
          <a:p>
            <a:endParaRPr lang="da-DK"/>
          </a:p>
        </p:txBody>
      </p:sp>
      <p:pic>
        <p:nvPicPr>
          <p:cNvPr id="6" name="Billede 5">
            <a:extLst>
              <a:ext uri="{FF2B5EF4-FFF2-40B4-BE49-F238E27FC236}">
                <a16:creationId xmlns:a16="http://schemas.microsoft.com/office/drawing/2014/main" id="{ACEA30AF-AB0B-42EB-A85A-84EAD3E2AE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8384" y="1549398"/>
            <a:ext cx="3521450" cy="2252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daktionel foto af 'bybil, en billig bil, korean bil'">
            <a:extLst>
              <a:ext uri="{FF2B5EF4-FFF2-40B4-BE49-F238E27FC236}">
                <a16:creationId xmlns:a16="http://schemas.microsoft.com/office/drawing/2014/main" id="{4212079F-220C-424F-8E81-DA6897963B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940"/>
          <a:stretch>
            <a:fillRect/>
          </a:stretch>
        </p:blipFill>
        <p:spPr bwMode="auto">
          <a:xfrm>
            <a:off x="4928384" y="4106338"/>
            <a:ext cx="3521450" cy="22596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5157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82727-561F-4F61-915E-A973B12C9B6D}"/>
              </a:ext>
            </a:extLst>
          </p:cNvPr>
          <p:cNvSpPr>
            <a:spLocks noGrp="1"/>
          </p:cNvSpPr>
          <p:nvPr>
            <p:ph type="title"/>
          </p:nvPr>
        </p:nvSpPr>
        <p:spPr/>
        <p:txBody>
          <a:bodyPr/>
          <a:lstStyle/>
          <a:p>
            <a:r>
              <a:rPr lang="da-DK" altLang="da-DK" sz="3200" dirty="0">
                <a:latin typeface="Arial" charset="0"/>
                <a:cs typeface="Arial" charset="0"/>
              </a:rPr>
              <a:t>Opsummering</a:t>
            </a:r>
            <a:endParaRPr lang="da-DK" sz="3200" dirty="0"/>
          </a:p>
        </p:txBody>
      </p:sp>
      <p:sp>
        <p:nvSpPr>
          <p:cNvPr id="3" name="Pladsholder til indhold 2">
            <a:extLst>
              <a:ext uri="{FF2B5EF4-FFF2-40B4-BE49-F238E27FC236}">
                <a16:creationId xmlns:a16="http://schemas.microsoft.com/office/drawing/2014/main" id="{2A814815-6392-42C4-96B8-19F4AF2ED2A9}"/>
              </a:ext>
            </a:extLst>
          </p:cNvPr>
          <p:cNvSpPr>
            <a:spLocks noGrp="1"/>
          </p:cNvSpPr>
          <p:nvPr>
            <p:ph sz="quarter" idx="21"/>
          </p:nvPr>
        </p:nvSpPr>
        <p:spPr/>
        <p:txBody>
          <a:bodyPr/>
          <a:lstStyle/>
          <a:p>
            <a:r>
              <a:rPr lang="da-DK" altLang="da-DK" sz="2400" dirty="0">
                <a:latin typeface="Arial" charset="0"/>
                <a:cs typeface="Arial" charset="0"/>
              </a:rPr>
              <a:t>Udenlandske tyre har også NTM</a:t>
            </a:r>
          </a:p>
          <a:p>
            <a:r>
              <a:rPr lang="da-DK" altLang="da-DK" sz="2400" dirty="0">
                <a:latin typeface="Arial" charset="0"/>
                <a:cs typeface="Arial" charset="0"/>
              </a:rPr>
              <a:t>TPI, RZG og NVI er alle forskellige fra NTM</a:t>
            </a:r>
          </a:p>
          <a:p>
            <a:pPr lvl="1"/>
            <a:r>
              <a:rPr lang="da-DK" altLang="da-DK" sz="2000" dirty="0">
                <a:latin typeface="Arial" charset="0"/>
                <a:cs typeface="Arial" charset="0"/>
              </a:rPr>
              <a:t>NTM har generelt mere vægt på funktionelle egenskaber, f.eks. sundhed</a:t>
            </a:r>
          </a:p>
          <a:p>
            <a:pPr lvl="1"/>
            <a:r>
              <a:rPr lang="da-DK" altLang="da-DK" sz="2000" dirty="0">
                <a:latin typeface="Arial" charset="0"/>
                <a:cs typeface="Arial" charset="0"/>
              </a:rPr>
              <a:t>Produktion vægtes højere i TPI og RZG end i NVI og NTM </a:t>
            </a:r>
          </a:p>
          <a:p>
            <a:pPr lvl="1"/>
            <a:r>
              <a:rPr lang="da-DK" altLang="da-DK" sz="2000" dirty="0">
                <a:latin typeface="Arial" charset="0"/>
                <a:cs typeface="Arial" charset="0"/>
              </a:rPr>
              <a:t>Holdbarhed vægtes lavere i NTM end i de tre udenlandske indekser</a:t>
            </a:r>
          </a:p>
          <a:p>
            <a:pPr lvl="1"/>
            <a:r>
              <a:rPr lang="da-DK" altLang="da-DK" sz="2000" dirty="0">
                <a:latin typeface="Arial" charset="0"/>
                <a:cs typeface="Arial" charset="0"/>
              </a:rPr>
              <a:t>NTM er tilpasset danske, finske og svenske forhold</a:t>
            </a:r>
          </a:p>
          <a:p>
            <a:pPr lvl="1"/>
            <a:endParaRPr lang="da-DK" altLang="da-DK" dirty="0">
              <a:latin typeface="Arial" charset="0"/>
              <a:cs typeface="Arial" charset="0"/>
            </a:endParaRPr>
          </a:p>
          <a:p>
            <a:endParaRPr lang="da-DK" altLang="da-DK" dirty="0">
              <a:latin typeface="Arial" charset="0"/>
              <a:cs typeface="Arial" charset="0"/>
            </a:endParaRPr>
          </a:p>
          <a:p>
            <a:endParaRPr lang="da-DK" dirty="0"/>
          </a:p>
        </p:txBody>
      </p:sp>
      <p:sp>
        <p:nvSpPr>
          <p:cNvPr id="4" name="Pladsholder til tekst 3">
            <a:extLst>
              <a:ext uri="{FF2B5EF4-FFF2-40B4-BE49-F238E27FC236}">
                <a16:creationId xmlns:a16="http://schemas.microsoft.com/office/drawing/2014/main" id="{80054E2E-6849-4C87-9C4F-2AE32D354F3A}"/>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68B5889B-EFBD-4A95-B3A6-C67FE162BF04}"/>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4768508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4A303-BB41-4C43-9F6A-8F4795A4F4CF}"/>
              </a:ext>
            </a:extLst>
          </p:cNvPr>
          <p:cNvSpPr>
            <a:spLocks noGrp="1"/>
          </p:cNvSpPr>
          <p:nvPr>
            <p:ph type="title"/>
          </p:nvPr>
        </p:nvSpPr>
        <p:spPr/>
        <p:txBody>
          <a:bodyPr/>
          <a:lstStyle/>
          <a:p>
            <a:r>
              <a:rPr lang="da-DK" dirty="0"/>
              <a:t>5 gode grunde til at bruge NTM	</a:t>
            </a:r>
          </a:p>
        </p:txBody>
      </p:sp>
      <p:sp>
        <p:nvSpPr>
          <p:cNvPr id="3" name="Pladsholder til indhold 2">
            <a:extLst>
              <a:ext uri="{FF2B5EF4-FFF2-40B4-BE49-F238E27FC236}">
                <a16:creationId xmlns:a16="http://schemas.microsoft.com/office/drawing/2014/main" id="{A02F245B-9100-45E0-A971-6F8E70F24D47}"/>
              </a:ext>
            </a:extLst>
          </p:cNvPr>
          <p:cNvSpPr>
            <a:spLocks noGrp="1"/>
          </p:cNvSpPr>
          <p:nvPr>
            <p:ph sz="quarter" idx="21"/>
          </p:nvPr>
        </p:nvSpPr>
        <p:spPr/>
        <p:txBody>
          <a:bodyPr/>
          <a:lstStyle/>
          <a:p>
            <a:r>
              <a:rPr lang="da-DK" sz="2400" dirty="0"/>
              <a:t>Maksimal økonomisk fremgang </a:t>
            </a:r>
          </a:p>
          <a:p>
            <a:r>
              <a:rPr lang="da-DK" sz="2400" dirty="0"/>
              <a:t>Dokumenteret effekt </a:t>
            </a:r>
          </a:p>
          <a:p>
            <a:r>
              <a:rPr lang="da-DK" sz="2400" dirty="0"/>
              <a:t>Bygger på gode registreringer </a:t>
            </a:r>
          </a:p>
          <a:p>
            <a:r>
              <a:rPr lang="da-DK" sz="2400" dirty="0"/>
              <a:t>Nem at anvende </a:t>
            </a:r>
          </a:p>
          <a:p>
            <a:r>
              <a:rPr lang="da-DK" sz="2400" dirty="0"/>
              <a:t>Balanceret avlsfremgang på alle egenskaber </a:t>
            </a:r>
          </a:p>
          <a:p>
            <a:endParaRPr lang="da-DK" dirty="0"/>
          </a:p>
        </p:txBody>
      </p:sp>
      <p:sp>
        <p:nvSpPr>
          <p:cNvPr id="4" name="Pladsholder til tekst 3">
            <a:extLst>
              <a:ext uri="{FF2B5EF4-FFF2-40B4-BE49-F238E27FC236}">
                <a16:creationId xmlns:a16="http://schemas.microsoft.com/office/drawing/2014/main" id="{E50C84D1-E8C1-40CE-9871-E1EDA12DC098}"/>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C71130B0-6331-4713-B243-981506F752D0}"/>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274939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4C39B-0B93-44A4-B594-38037EA683C6}"/>
              </a:ext>
            </a:extLst>
          </p:cNvPr>
          <p:cNvSpPr>
            <a:spLocks noGrp="1"/>
          </p:cNvSpPr>
          <p:nvPr>
            <p:ph type="title"/>
          </p:nvPr>
        </p:nvSpPr>
        <p:spPr/>
        <p:txBody>
          <a:bodyPr/>
          <a:lstStyle/>
          <a:p>
            <a:r>
              <a:rPr lang="da-DK" sz="3200" dirty="0"/>
              <a:t> Hvad er Nordic Total Merit – NTM</a:t>
            </a:r>
          </a:p>
        </p:txBody>
      </p:sp>
      <p:sp>
        <p:nvSpPr>
          <p:cNvPr id="3" name="Pladsholder til indhold 2">
            <a:extLst>
              <a:ext uri="{FF2B5EF4-FFF2-40B4-BE49-F238E27FC236}">
                <a16:creationId xmlns:a16="http://schemas.microsoft.com/office/drawing/2014/main" id="{2874F544-EF23-41E9-B0E1-204B0B65F7A5}"/>
              </a:ext>
            </a:extLst>
          </p:cNvPr>
          <p:cNvSpPr>
            <a:spLocks noGrp="1"/>
          </p:cNvSpPr>
          <p:nvPr>
            <p:ph sz="quarter" idx="21"/>
          </p:nvPr>
        </p:nvSpPr>
        <p:spPr>
          <a:xfrm>
            <a:off x="542925" y="1549399"/>
            <a:ext cx="10523879" cy="4148139"/>
          </a:xfrm>
        </p:spPr>
        <p:txBody>
          <a:bodyPr/>
          <a:lstStyle/>
          <a:p>
            <a:r>
              <a:rPr lang="da-DK" altLang="da-DK" sz="2400" dirty="0">
                <a:latin typeface="Arial" charset="0"/>
                <a:cs typeface="Arial" charset="0"/>
              </a:rPr>
              <a:t>Et enkelt og effektivt værktøj til at forbedre produktionsøkonomien</a:t>
            </a:r>
          </a:p>
          <a:p>
            <a:r>
              <a:rPr lang="da-DK" altLang="da-DK" sz="2400" dirty="0">
                <a:latin typeface="Arial" charset="0"/>
                <a:cs typeface="Arial" charset="0"/>
              </a:rPr>
              <a:t>Giver det bedst mulige skøn over dyrets samlede økonomiske avlsværdi</a:t>
            </a:r>
          </a:p>
          <a:p>
            <a:r>
              <a:rPr lang="da-DK" altLang="da-DK" sz="2400" dirty="0">
                <a:latin typeface="Arial" charset="0"/>
                <a:cs typeface="Arial" charset="0"/>
              </a:rPr>
              <a:t>Skræddersyet til produktionsforholdene i Danmark, Finland og Sverige</a:t>
            </a:r>
          </a:p>
          <a:p>
            <a:r>
              <a:rPr lang="da-DK" altLang="da-DK" sz="2400" dirty="0">
                <a:latin typeface="Arial" charset="0"/>
                <a:cs typeface="Arial" charset="0"/>
              </a:rPr>
              <a:t>Beregnes separat for de røde racer, Holstein og Jersey</a:t>
            </a:r>
          </a:p>
          <a:p>
            <a:r>
              <a:rPr lang="da-DK" altLang="da-DK" sz="2400" dirty="0">
                <a:latin typeface="Arial" charset="0"/>
                <a:cs typeface="Arial" charset="0"/>
              </a:rPr>
              <a:t>Baseret på praktiske registreringer fra landmænd</a:t>
            </a:r>
          </a:p>
          <a:p>
            <a:endParaRPr lang="da-DK" dirty="0"/>
          </a:p>
        </p:txBody>
      </p:sp>
      <p:sp>
        <p:nvSpPr>
          <p:cNvPr id="4" name="Pladsholder til tekst 3">
            <a:extLst>
              <a:ext uri="{FF2B5EF4-FFF2-40B4-BE49-F238E27FC236}">
                <a16:creationId xmlns:a16="http://schemas.microsoft.com/office/drawing/2014/main" id="{73B4FBD5-7E22-435C-947D-3B592D0085DC}"/>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446275EC-0A68-4A00-94FF-9D82592A9DB8}"/>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410240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D382D-DD39-4046-9F22-EFDBC9E7D818}"/>
              </a:ext>
            </a:extLst>
          </p:cNvPr>
          <p:cNvSpPr>
            <a:spLocks noGrp="1"/>
          </p:cNvSpPr>
          <p:nvPr>
            <p:ph type="title"/>
          </p:nvPr>
        </p:nvSpPr>
        <p:spPr/>
        <p:txBody>
          <a:bodyPr/>
          <a:lstStyle/>
          <a:p>
            <a:r>
              <a:rPr lang="da-DK" sz="3200" dirty="0"/>
              <a:t>NTM giver flere penge på bundlinjen</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A8319E73-C046-4509-BD7E-B143EC7977FA}"/>
                  </a:ext>
                </a:extLst>
              </p:cNvPr>
              <p:cNvSpPr>
                <a:spLocks noGrp="1"/>
              </p:cNvSpPr>
              <p:nvPr>
                <p:ph sz="quarter" idx="21"/>
              </p:nvPr>
            </p:nvSpPr>
            <p:spPr>
              <a:xfrm>
                <a:off x="542926" y="1549399"/>
                <a:ext cx="10130772" cy="5013771"/>
              </a:xfrm>
              <a:solidFill>
                <a:schemeClr val="bg1"/>
              </a:solidFill>
            </p:spPr>
            <p:txBody>
              <a:bodyPr/>
              <a:lstStyle/>
              <a:p>
                <a:r>
                  <a:rPr lang="da-DK" altLang="da-DK" sz="2400" dirty="0">
                    <a:latin typeface="Arial" charset="0"/>
                    <a:cs typeface="Arial" charset="0"/>
                  </a:rPr>
                  <a:t>En NTM-enhed: 75 kr. </a:t>
                </a:r>
              </a:p>
              <a:p>
                <a:r>
                  <a:rPr lang="da-DK" altLang="da-DK" sz="2400" dirty="0">
                    <a:latin typeface="Arial" charset="0"/>
                    <a:cs typeface="Arial" charset="0"/>
                  </a:rPr>
                  <a:t>Eksempel:</a:t>
                </a:r>
              </a:p>
              <a:p>
                <a:pPr lvl="1"/>
                <a:r>
                  <a:rPr lang="da-DK" altLang="da-DK" sz="2000" dirty="0">
                    <a:latin typeface="Arial" charset="0"/>
                    <a:cs typeface="Arial" charset="0"/>
                  </a:rPr>
                  <a:t>Genetisk stigning er på +3 NTM pr. år </a:t>
                </a:r>
              </a:p>
              <a:p>
                <a:pPr lvl="1"/>
                <a:r>
                  <a:rPr lang="da-DK" altLang="da-DK" sz="2000" dirty="0">
                    <a:latin typeface="Arial" charset="0"/>
                    <a:cs typeface="Arial" charset="0"/>
                  </a:rPr>
                  <a:t>En ko i dag i forhold til en ko for 5 år siden</a:t>
                </a:r>
              </a:p>
              <a:p>
                <a:pPr marL="863600" lvl="2" indent="0">
                  <a:buNone/>
                </a:pPr>
                <a14:m>
                  <m:oMathPara xmlns:m="http://schemas.openxmlformats.org/officeDocument/2006/math">
                    <m:oMathParaPr>
                      <m:jc m:val="center"/>
                    </m:oMathParaPr>
                    <m:oMath xmlns:m="http://schemas.openxmlformats.org/officeDocument/2006/math">
                      <m:r>
                        <a:rPr lang="da-DK" altLang="da-DK" sz="2000" i="1" dirty="0">
                          <a:latin typeface="Cambria Math" panose="02040503050406030204" pitchFamily="18" charset="0"/>
                          <a:cs typeface="Arial" charset="0"/>
                        </a:rPr>
                        <m:t>3</m:t>
                      </m:r>
                      <m:r>
                        <a:rPr lang="da-DK" altLang="da-DK" sz="2000" b="0" i="1" dirty="0" smtClean="0">
                          <a:latin typeface="Cambria Math" panose="02040503050406030204" pitchFamily="18" charset="0"/>
                          <a:cs typeface="Arial" charset="0"/>
                        </a:rPr>
                        <m:t> </m:t>
                      </m:r>
                      <m:r>
                        <a:rPr lang="da-DK" altLang="da-DK" sz="2000" b="0" i="1" dirty="0" smtClean="0">
                          <a:latin typeface="Cambria Math" panose="02040503050406030204" pitchFamily="18" charset="0"/>
                          <a:cs typeface="Arial" charset="0"/>
                        </a:rPr>
                        <m:t>𝑁𝑇𝑀</m:t>
                      </m:r>
                      <m:r>
                        <a:rPr lang="da-DK" altLang="da-DK" sz="2000" b="0" i="1" dirty="0" smtClean="0">
                          <a:latin typeface="Cambria Math" panose="02040503050406030204" pitchFamily="18" charset="0"/>
                          <a:cs typeface="Arial" charset="0"/>
                        </a:rPr>
                        <m:t> </m:t>
                      </m:r>
                      <m:r>
                        <a:rPr lang="da-DK" altLang="da-DK" sz="2000" b="0" i="1" dirty="0" smtClean="0">
                          <a:latin typeface="Cambria Math" panose="02040503050406030204" pitchFamily="18" charset="0"/>
                          <a:cs typeface="Arial" charset="0"/>
                        </a:rPr>
                        <m:t>𝑒𝑛h𝑒𝑑𝑒𝑟</m:t>
                      </m:r>
                      <m:r>
                        <a:rPr lang="da-DK" altLang="da-DK" sz="2000" i="1" dirty="0">
                          <a:latin typeface="Cambria Math" panose="02040503050406030204" pitchFamily="18" charset="0"/>
                          <a:cs typeface="Arial" charset="0"/>
                        </a:rPr>
                        <m:t>× 7</m:t>
                      </m:r>
                      <m:r>
                        <a:rPr lang="da-DK" altLang="da-DK" sz="2000" b="0" i="1" dirty="0" smtClean="0">
                          <a:latin typeface="Cambria Math" panose="02040503050406030204" pitchFamily="18" charset="0"/>
                          <a:cs typeface="Arial" charset="0"/>
                        </a:rPr>
                        <m:t>5 </m:t>
                      </m:r>
                      <m:r>
                        <a:rPr lang="da-DK" altLang="da-DK" sz="2000" b="0" i="1" dirty="0" smtClean="0">
                          <a:latin typeface="Cambria Math" panose="02040503050406030204" pitchFamily="18" charset="0"/>
                          <a:cs typeface="Arial" charset="0"/>
                        </a:rPr>
                        <m:t>𝑘𝑟</m:t>
                      </m:r>
                      <m:r>
                        <a:rPr lang="da-DK" altLang="da-DK" sz="2000" b="0" i="1" dirty="0" smtClean="0">
                          <a:latin typeface="Cambria Math" panose="02040503050406030204" pitchFamily="18" charset="0"/>
                          <a:cs typeface="Arial" charset="0"/>
                        </a:rPr>
                        <m:t>.  × 5 å</m:t>
                      </m:r>
                      <m:r>
                        <a:rPr lang="da-DK" altLang="da-DK" sz="2000" i="1" dirty="0">
                          <a:latin typeface="Cambria Math" panose="02040503050406030204" pitchFamily="18" charset="0"/>
                          <a:cs typeface="Arial" charset="0"/>
                        </a:rPr>
                        <m:t>𝑟</m:t>
                      </m:r>
                      <m:r>
                        <a:rPr lang="da-DK" altLang="da-DK" sz="2000" i="1" dirty="0">
                          <a:latin typeface="Cambria Math" panose="02040503050406030204" pitchFamily="18" charset="0"/>
                          <a:cs typeface="Arial" charset="0"/>
                        </a:rPr>
                        <m:t> =</m:t>
                      </m:r>
                      <m:r>
                        <a:rPr lang="da-DK" altLang="da-DK" sz="2000" b="1" i="1" dirty="0">
                          <a:latin typeface="Cambria Math" panose="02040503050406030204" pitchFamily="18" charset="0"/>
                          <a:cs typeface="Arial" charset="0"/>
                        </a:rPr>
                        <m:t>𝟏</m:t>
                      </m:r>
                      <m:r>
                        <a:rPr lang="da-DK" altLang="da-DK" sz="2000" b="1" i="1" dirty="0">
                          <a:latin typeface="Cambria Math" panose="02040503050406030204" pitchFamily="18" charset="0"/>
                          <a:cs typeface="Arial" charset="0"/>
                        </a:rPr>
                        <m:t>.</m:t>
                      </m:r>
                      <m:r>
                        <a:rPr lang="da-DK" altLang="da-DK" sz="2000" b="1" i="1" dirty="0">
                          <a:latin typeface="Cambria Math" panose="02040503050406030204" pitchFamily="18" charset="0"/>
                          <a:cs typeface="Arial" charset="0"/>
                        </a:rPr>
                        <m:t>𝟏𝟐𝟓</m:t>
                      </m:r>
                      <m:r>
                        <a:rPr lang="da-DK" altLang="da-DK" sz="2000" b="1" i="1" dirty="0">
                          <a:latin typeface="Cambria Math" panose="02040503050406030204" pitchFamily="18" charset="0"/>
                          <a:cs typeface="Arial" charset="0"/>
                        </a:rPr>
                        <m:t> </m:t>
                      </m:r>
                      <m:r>
                        <a:rPr lang="da-DK" altLang="da-DK" sz="2000" b="1" i="1" dirty="0">
                          <a:latin typeface="Cambria Math" panose="02040503050406030204" pitchFamily="18" charset="0"/>
                          <a:cs typeface="Arial" charset="0"/>
                        </a:rPr>
                        <m:t>𝒌𝒓</m:t>
                      </m:r>
                      <m:r>
                        <a:rPr lang="da-DK" altLang="da-DK" sz="2000" b="1" i="1" dirty="0">
                          <a:latin typeface="Cambria Math" panose="02040503050406030204" pitchFamily="18" charset="0"/>
                          <a:cs typeface="Arial" charset="0"/>
                        </a:rPr>
                        <m:t>.</m:t>
                      </m:r>
                      <m:r>
                        <a:rPr lang="da-DK" altLang="da-DK" sz="2000" i="1" dirty="0">
                          <a:latin typeface="Cambria Math" panose="02040503050406030204" pitchFamily="18" charset="0"/>
                          <a:cs typeface="Arial" charset="0"/>
                        </a:rPr>
                        <m:t>  </m:t>
                      </m:r>
                    </m:oMath>
                  </m:oMathPara>
                </a14:m>
                <a:endParaRPr lang="da-DK" altLang="da-DK" sz="2000" dirty="0">
                  <a:latin typeface="Arial" charset="0"/>
                  <a:cs typeface="Arial" charset="0"/>
                </a:endParaRPr>
              </a:p>
              <a:p>
                <a:pPr lvl="1"/>
                <a:r>
                  <a:rPr lang="da-DK" altLang="da-DK" sz="2000" dirty="0">
                    <a:latin typeface="Arial" charset="0"/>
                    <a:cs typeface="Arial" charset="0"/>
                  </a:rPr>
                  <a:t>En besætning på 150 årskøer med samme udvikling</a:t>
                </a:r>
              </a:p>
              <a:p>
                <a:pPr marL="863600" lvl="2" indent="0">
                  <a:buNone/>
                </a:pPr>
                <a14:m>
                  <m:oMathPara xmlns:m="http://schemas.openxmlformats.org/officeDocument/2006/math">
                    <m:oMathParaPr>
                      <m:jc m:val="centerGroup"/>
                    </m:oMathParaPr>
                    <m:oMath xmlns:m="http://schemas.openxmlformats.org/officeDocument/2006/math">
                      <m:r>
                        <a:rPr lang="da-DK" altLang="da-DK" sz="2000" i="1" dirty="0">
                          <a:latin typeface="Cambria Math" panose="02040503050406030204" pitchFamily="18" charset="0"/>
                          <a:cs typeface="Arial" charset="0"/>
                        </a:rPr>
                        <m:t>3</m:t>
                      </m:r>
                      <m:r>
                        <a:rPr lang="da-DK" altLang="da-DK" sz="2000" b="0" i="1" dirty="0" smtClean="0">
                          <a:latin typeface="Cambria Math" panose="02040503050406030204" pitchFamily="18" charset="0"/>
                          <a:cs typeface="Arial" charset="0"/>
                        </a:rPr>
                        <m:t> </m:t>
                      </m:r>
                      <m:r>
                        <a:rPr lang="da-DK" altLang="da-DK" sz="2000" b="0" i="1" dirty="0" smtClean="0">
                          <a:latin typeface="Cambria Math" panose="02040503050406030204" pitchFamily="18" charset="0"/>
                          <a:cs typeface="Arial" charset="0"/>
                        </a:rPr>
                        <m:t>𝑁𝑇𝑀</m:t>
                      </m:r>
                      <m:r>
                        <a:rPr lang="da-DK" altLang="da-DK" sz="2000" b="0" i="1" dirty="0" smtClean="0">
                          <a:latin typeface="Cambria Math" panose="02040503050406030204" pitchFamily="18" charset="0"/>
                          <a:cs typeface="Arial" charset="0"/>
                        </a:rPr>
                        <m:t> </m:t>
                      </m:r>
                      <m:r>
                        <a:rPr lang="da-DK" altLang="da-DK" sz="2000" b="0" i="1" dirty="0" smtClean="0">
                          <a:latin typeface="Cambria Math" panose="02040503050406030204" pitchFamily="18" charset="0"/>
                          <a:cs typeface="Arial" charset="0"/>
                        </a:rPr>
                        <m:t>𝑒𝑛h𝑒𝑑𝑒𝑟</m:t>
                      </m:r>
                      <m:r>
                        <a:rPr lang="da-DK" altLang="da-DK" sz="2000" i="1" dirty="0">
                          <a:latin typeface="Cambria Math" panose="02040503050406030204" pitchFamily="18" charset="0"/>
                          <a:cs typeface="Arial" charset="0"/>
                        </a:rPr>
                        <m:t>× 7</m:t>
                      </m:r>
                      <m:r>
                        <a:rPr lang="da-DK" altLang="da-DK" sz="2000" b="0" i="1" dirty="0" smtClean="0">
                          <a:latin typeface="Cambria Math" panose="02040503050406030204" pitchFamily="18" charset="0"/>
                          <a:cs typeface="Arial" charset="0"/>
                        </a:rPr>
                        <m:t>5</m:t>
                      </m:r>
                      <m:r>
                        <a:rPr lang="da-DK" altLang="da-DK" sz="2000" i="1" dirty="0">
                          <a:latin typeface="Cambria Math" panose="02040503050406030204" pitchFamily="18" charset="0"/>
                          <a:cs typeface="Arial" charset="0"/>
                        </a:rPr>
                        <m:t> </m:t>
                      </m:r>
                      <m:r>
                        <a:rPr lang="da-DK" altLang="da-DK" sz="2000" i="1" dirty="0">
                          <a:latin typeface="Cambria Math" panose="02040503050406030204" pitchFamily="18" charset="0"/>
                          <a:cs typeface="Arial" charset="0"/>
                        </a:rPr>
                        <m:t>𝑘𝑟</m:t>
                      </m:r>
                      <m:r>
                        <a:rPr lang="da-DK" altLang="da-DK" sz="2000" i="1" dirty="0">
                          <a:latin typeface="Cambria Math" panose="02040503050406030204" pitchFamily="18" charset="0"/>
                          <a:cs typeface="Arial" charset="0"/>
                        </a:rPr>
                        <m:t>.  × 150 </m:t>
                      </m:r>
                      <m:r>
                        <a:rPr lang="da-DK" altLang="da-DK" sz="2000" i="1" dirty="0">
                          <a:latin typeface="Cambria Math" panose="02040503050406030204" pitchFamily="18" charset="0"/>
                          <a:cs typeface="Arial" charset="0"/>
                        </a:rPr>
                        <m:t>𝑘</m:t>
                      </m:r>
                      <m:r>
                        <a:rPr lang="da-DK" altLang="da-DK" sz="2000" i="1" dirty="0">
                          <a:latin typeface="Cambria Math" panose="02040503050406030204" pitchFamily="18" charset="0"/>
                          <a:cs typeface="Arial" charset="0"/>
                        </a:rPr>
                        <m:t>ø</m:t>
                      </m:r>
                      <m:r>
                        <a:rPr lang="da-DK" altLang="da-DK" sz="2000" i="1" dirty="0">
                          <a:latin typeface="Cambria Math" panose="02040503050406030204" pitchFamily="18" charset="0"/>
                          <a:cs typeface="Arial" charset="0"/>
                        </a:rPr>
                        <m:t>𝑒𝑟</m:t>
                      </m:r>
                      <m:r>
                        <a:rPr lang="da-DK" altLang="da-DK" sz="2000" i="1" dirty="0">
                          <a:latin typeface="Cambria Math" panose="02040503050406030204" pitchFamily="18" charset="0"/>
                          <a:cs typeface="Arial" charset="0"/>
                        </a:rPr>
                        <m:t> ×</m:t>
                      </m:r>
                      <m:d>
                        <m:dPr>
                          <m:ctrlPr>
                            <a:rPr lang="da-DK" altLang="da-DK" sz="2000" i="1" dirty="0">
                              <a:latin typeface="Cambria Math" panose="02040503050406030204" pitchFamily="18" charset="0"/>
                              <a:cs typeface="Arial" charset="0"/>
                            </a:rPr>
                          </m:ctrlPr>
                        </m:dPr>
                        <m:e>
                          <m:r>
                            <a:rPr lang="da-DK" altLang="da-DK" sz="2000" i="1" dirty="0">
                              <a:latin typeface="Cambria Math" panose="02040503050406030204" pitchFamily="18" charset="0"/>
                              <a:cs typeface="Arial" charset="0"/>
                            </a:rPr>
                            <m:t>1+2+3+4+5</m:t>
                          </m:r>
                        </m:e>
                      </m:d>
                      <m:r>
                        <a:rPr lang="da-DK" altLang="da-DK" sz="2000" b="0" i="1" dirty="0" smtClean="0">
                          <a:latin typeface="Cambria Math" panose="02040503050406030204" pitchFamily="18" charset="0"/>
                          <a:cs typeface="Arial" charset="0"/>
                        </a:rPr>
                        <m:t> </m:t>
                      </m:r>
                      <m:r>
                        <a:rPr lang="da-DK" altLang="da-DK" sz="2000" i="1" dirty="0">
                          <a:latin typeface="Cambria Math" panose="02040503050406030204" pitchFamily="18" charset="0"/>
                          <a:cs typeface="Arial" charset="0"/>
                        </a:rPr>
                        <m:t>å</m:t>
                      </m:r>
                      <m:r>
                        <a:rPr lang="da-DK" altLang="da-DK" sz="2000" i="1" dirty="0">
                          <a:latin typeface="Cambria Math" panose="02040503050406030204" pitchFamily="18" charset="0"/>
                          <a:cs typeface="Arial" charset="0"/>
                        </a:rPr>
                        <m:t>𝑟</m:t>
                      </m:r>
                      <m:r>
                        <a:rPr lang="da-DK" altLang="da-DK" sz="2000" i="1" dirty="0">
                          <a:latin typeface="Cambria Math" panose="02040503050406030204" pitchFamily="18" charset="0"/>
                          <a:cs typeface="Arial" charset="0"/>
                        </a:rPr>
                        <m:t> =</m:t>
                      </m:r>
                      <m:r>
                        <a:rPr lang="da-DK" altLang="da-DK" sz="2000" b="1" i="1" dirty="0" smtClean="0">
                          <a:latin typeface="Cambria Math" panose="02040503050406030204" pitchFamily="18" charset="0"/>
                          <a:cs typeface="Arial" charset="0"/>
                        </a:rPr>
                        <m:t>𝟓𝟎𝟔</m:t>
                      </m:r>
                      <m:r>
                        <a:rPr lang="da-DK" altLang="da-DK" sz="2000" b="1" i="1" dirty="0">
                          <a:latin typeface="Cambria Math" panose="02040503050406030204" pitchFamily="18" charset="0"/>
                          <a:cs typeface="Arial" charset="0"/>
                        </a:rPr>
                        <m:t>.</m:t>
                      </m:r>
                      <m:r>
                        <a:rPr lang="da-DK" altLang="da-DK" sz="2000" b="1" i="1" dirty="0" smtClean="0">
                          <a:latin typeface="Cambria Math" panose="02040503050406030204" pitchFamily="18" charset="0"/>
                          <a:cs typeface="Arial" charset="0"/>
                        </a:rPr>
                        <m:t>𝟐𝟓𝟎</m:t>
                      </m:r>
                      <m:r>
                        <a:rPr lang="da-DK" altLang="da-DK" sz="2000" b="1" i="1" dirty="0" smtClean="0">
                          <a:latin typeface="Cambria Math" panose="02040503050406030204" pitchFamily="18" charset="0"/>
                          <a:cs typeface="Arial" charset="0"/>
                        </a:rPr>
                        <m:t> </m:t>
                      </m:r>
                      <m:r>
                        <a:rPr lang="da-DK" altLang="da-DK" sz="2000" b="1" i="1" dirty="0">
                          <a:latin typeface="Cambria Math" panose="02040503050406030204" pitchFamily="18" charset="0"/>
                          <a:cs typeface="Arial" charset="0"/>
                        </a:rPr>
                        <m:t>𝒌𝒓</m:t>
                      </m:r>
                      <m:r>
                        <a:rPr lang="da-DK" altLang="da-DK" sz="2000" b="1" i="1" dirty="0">
                          <a:latin typeface="Cambria Math" panose="02040503050406030204" pitchFamily="18" charset="0"/>
                          <a:cs typeface="Arial" charset="0"/>
                        </a:rPr>
                        <m:t>.</m:t>
                      </m:r>
                    </m:oMath>
                  </m:oMathPara>
                </a14:m>
                <a:endParaRPr lang="da-DK" altLang="da-DK" sz="2000" b="1" dirty="0">
                  <a:latin typeface="Arial" charset="0"/>
                  <a:cs typeface="Arial" charset="0"/>
                </a:endParaRPr>
              </a:p>
              <a:p>
                <a:endParaRPr lang="da-DK" dirty="0"/>
              </a:p>
            </p:txBody>
          </p:sp>
        </mc:Choice>
        <mc:Fallback xmlns="">
          <p:sp>
            <p:nvSpPr>
              <p:cNvPr id="3" name="Pladsholder til indhold 2">
                <a:extLst>
                  <a:ext uri="{FF2B5EF4-FFF2-40B4-BE49-F238E27FC236}">
                    <a16:creationId xmlns:a16="http://schemas.microsoft.com/office/drawing/2014/main" id="{A8319E73-C046-4509-BD7E-B143EC7977FA}"/>
                  </a:ext>
                </a:extLst>
              </p:cNvPr>
              <p:cNvSpPr>
                <a:spLocks noGrp="1" noRot="1" noChangeAspect="1" noMove="1" noResize="1" noEditPoints="1" noAdjustHandles="1" noChangeArrowheads="1" noChangeShapeType="1" noTextEdit="1"/>
              </p:cNvSpPr>
              <p:nvPr>
                <p:ph sz="quarter" idx="21"/>
              </p:nvPr>
            </p:nvSpPr>
            <p:spPr>
              <a:xfrm>
                <a:off x="542926" y="1549399"/>
                <a:ext cx="10130772" cy="5013771"/>
              </a:xfrm>
              <a:blipFill>
                <a:blip r:embed="rId3"/>
                <a:stretch>
                  <a:fillRect l="-1685" t="-2187"/>
                </a:stretch>
              </a:blipFill>
            </p:spPr>
            <p:txBody>
              <a:bodyPr/>
              <a:lstStyle/>
              <a:p>
                <a:r>
                  <a:rPr lang="da-DK">
                    <a:noFill/>
                  </a:rPr>
                  <a:t> </a:t>
                </a:r>
              </a:p>
            </p:txBody>
          </p:sp>
        </mc:Fallback>
      </mc:AlternateContent>
      <p:sp>
        <p:nvSpPr>
          <p:cNvPr id="4" name="Pladsholder til tekst 3">
            <a:extLst>
              <a:ext uri="{FF2B5EF4-FFF2-40B4-BE49-F238E27FC236}">
                <a16:creationId xmlns:a16="http://schemas.microsoft.com/office/drawing/2014/main" id="{20F60BCA-57D8-4950-A0CF-20D4B6672A6B}"/>
              </a:ext>
            </a:extLst>
          </p:cNvPr>
          <p:cNvSpPr>
            <a:spLocks noGrp="1"/>
          </p:cNvSpPr>
          <p:nvPr>
            <p:ph type="body" sz="quarter" idx="4294967295"/>
          </p:nvPr>
        </p:nvSpPr>
        <p:spPr>
          <a:xfrm flipH="1">
            <a:off x="0" y="0"/>
            <a:ext cx="216000" cy="5724000"/>
          </a:xfrm>
        </p:spPr>
        <p:txBody>
          <a:bodyPr/>
          <a:lstStyle/>
          <a:p>
            <a:endParaRPr lang="da-DK"/>
          </a:p>
        </p:txBody>
      </p:sp>
      <p:sp>
        <p:nvSpPr>
          <p:cNvPr id="5" name="Pladsholder til tekst 4">
            <a:extLst>
              <a:ext uri="{FF2B5EF4-FFF2-40B4-BE49-F238E27FC236}">
                <a16:creationId xmlns:a16="http://schemas.microsoft.com/office/drawing/2014/main" id="{66462F47-13C1-4A84-B3A5-D187558A7E50}"/>
              </a:ext>
            </a:extLst>
          </p:cNvPr>
          <p:cNvSpPr>
            <a:spLocks noGrp="1"/>
          </p:cNvSpPr>
          <p:nvPr>
            <p:ph type="body" sz="quarter" idx="4294967295"/>
          </p:nvPr>
        </p:nvSpPr>
        <p:spPr>
          <a:xfrm>
            <a:off x="0" y="5706000"/>
            <a:ext cx="216000" cy="1152000"/>
          </a:xfrm>
        </p:spPr>
        <p:txBody>
          <a:bodyPr/>
          <a:lstStyle/>
          <a:p>
            <a:endParaRPr lang="da-DK"/>
          </a:p>
        </p:txBody>
      </p:sp>
    </p:spTree>
    <p:extLst>
      <p:ext uri="{BB962C8B-B14F-4D97-AF65-F5344CB8AC3E}">
        <p14:creationId xmlns:p14="http://schemas.microsoft.com/office/powerpoint/2010/main" val="2051670321"/>
      </p:ext>
    </p:extLst>
  </p:cSld>
  <p:clrMapOvr>
    <a:masterClrMapping/>
  </p:clrMapOvr>
</p:sld>
</file>

<file path=ppt/theme/theme1.xml><?xml version="1.0" encoding="utf-8"?>
<a:theme xmlns:a="http://schemas.openxmlformats.org/drawingml/2006/main" name="LF PPT - Noget af det bedste i ver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8238065-BBDA-4254-B6B8-6184174FADB0}"/>
    </a:ext>
  </a:extLst>
</a:theme>
</file>

<file path=ppt/theme/theme2.xml><?xml version="1.0" encoding="utf-8"?>
<a:theme xmlns:a="http://schemas.openxmlformats.org/drawingml/2006/main" name="LF PPT - Noget at leve af. Noget at leve fo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7C7E8346-7CED-4EA0-9479-E33FAE3F09B6}"/>
    </a:ext>
  </a:extLst>
</a:theme>
</file>

<file path=ppt/theme/theme3.xml><?xml version="1.0" encoding="utf-8"?>
<a:theme xmlns:a="http://schemas.openxmlformats.org/drawingml/2006/main" name="LF PPT - Vækst i balance">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ABF8330-EABD-435A-AE91-C0F404BCE18C}"/>
    </a:ext>
  </a:extLst>
</a:theme>
</file>

<file path=ppt/theme/theme4.xml><?xml version="1.0" encoding="utf-8"?>
<a:theme xmlns:a="http://schemas.openxmlformats.org/drawingml/2006/main" name="LF PPT - Illustrationer i bunden">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FB4C1204-3765-469F-BA20-EA01D3E84BF1}"/>
    </a:ext>
  </a:extLst>
</a:theme>
</file>

<file path=ppt/theme/theme5.xml><?xml version="1.0" encoding="utf-8"?>
<a:theme xmlns:a="http://schemas.openxmlformats.org/drawingml/2006/main" name="LF PPT - SEGES">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extLst>
    <a:ext uri="{05A4C25C-085E-4340-85A3-A5531E510DB2}">
      <thm15:themeFamily xmlns:thm15="http://schemas.microsoft.com/office/thememl/2012/main" name="Landbrug_og_Foedevarer - Kopi.potx" id="{B28ED082-C69A-41E3-9CEF-E4B9B55CE828}" vid="{5B8A47E8-E1B5-436D-9AA0-B1FA5122A1DB}"/>
    </a:ext>
  </a:extLst>
</a:theme>
</file>

<file path=ppt/theme/theme6.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VFL_PPT">
    <a:dk1>
      <a:srgbClr val="3F3F3F"/>
    </a:dk1>
    <a:lt1>
      <a:sysClr val="window" lastClr="FFFFFF"/>
    </a:lt1>
    <a:dk2>
      <a:srgbClr val="076471"/>
    </a:dk2>
    <a:lt2>
      <a:srgbClr val="9DDCF9"/>
    </a:lt2>
    <a:accent1>
      <a:srgbClr val="09562C"/>
    </a:accent1>
    <a:accent2>
      <a:srgbClr val="D0C22B"/>
    </a:accent2>
    <a:accent3>
      <a:srgbClr val="C8C7B2"/>
    </a:accent3>
    <a:accent4>
      <a:srgbClr val="262626"/>
    </a:accent4>
    <a:accent5>
      <a:srgbClr val="E95D0F"/>
    </a:accent5>
    <a:accent6>
      <a:srgbClr val="4E2E2D"/>
    </a:accent6>
    <a:hlink>
      <a:srgbClr val="09562C"/>
    </a:hlink>
    <a:folHlink>
      <a:srgbClr val="77216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Set Item Permission, based on rettighedsgruppe</Name>
    <Synchronization>Asynchronous</Synchronization>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Synchronization>Asynchronous</Synchronization>
    <Type>10002</Type>
    <SequenceNumber>1010</SequenceNumber>
    <Assembly>DAAS.WebInfo.Common, Version=1.0.0.0, Culture=neutral, PublicKeyToken=f192aeb827ef4bcc</Assembly>
    <Class>DAAS.WebInfo.Common.EventReceivers.RightsGroupItemEventReceiver</Class>
    <Data/>
    <Filter/>
  </Receiver>
  <Receiver>
    <Name>WebInfo Content Page Event</Name>
    <Synchronization>Synchronous</Synchronization>
    <Type>1</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Synchronous</Synchronization>
    <Type>2</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Asynchronous</Synchronization>
    <Type>10002</Type>
    <SequenceNumber>1030</SequenceNumber>
    <Assembly>DAAS.WebInfo.Common, Version=1.0.0.0, Culture=neutral, PublicKeyToken=f192aeb827ef4bcc</Assembly>
    <Class>DAAS.WebInfo.Common.EventReceivers.WebInfoContentPageEventReceiver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Landbrugsinfo Binær Fil" ma:contentTypeID="0x010100C568DB52D9D0A14D9B2FDCC96666E9F2007948130EC3DB064584E219954237AF3900242457EFB8B24247815D688C526CD44D00C26A9DBCB02B5C4DA1F017B836C045C00060750ADE2E6249BABB5C6118FC133DE800AF2E6DC7107240CAAE62CB7A7C0C310000A38345DC6B118C41A5A1B62B461F9DAD" ma:contentTypeVersion="97" ma:contentTypeDescription="Contenttype til binære filer der bliver publiceret på Landbrugsinfo" ma:contentTypeScope="" ma:versionID="dd4c34697b623dbcea13a25450e5598d">
  <xsd:schema xmlns:xsd="http://www.w3.org/2001/XMLSchema" xmlns:xs="http://www.w3.org/2001/XMLSchema" xmlns:p="http://schemas.microsoft.com/office/2006/metadata/properties" xmlns:ns1="http://schemas.microsoft.com/sharepoint/v3" xmlns:ns2="45df901d-4257-4073-b30e-71c49535aaa8" xmlns:ns3="5aa14257-579e-4a1f-bbbb-3c8dd7393476" xmlns:ns4="6cbfbdaa-6cee-48a0-89e9-c441cd52f519" xmlns:ns5="303eeafb-7dff-46db-9396-e9c651f530ea" targetNamespace="http://schemas.microsoft.com/office/2006/metadata/properties" ma:root="true" ma:fieldsID="7ff5fd8e83920d8132ed9b6800a47fdb" ns1:_="" ns2:_="" ns3:_="" ns4:_="" ns5:_="">
    <xsd:import namespace="http://schemas.microsoft.com/sharepoint/v3"/>
    <xsd:import namespace="45df901d-4257-4073-b30e-71c49535aaa8"/>
    <xsd:import namespace="5aa14257-579e-4a1f-bbbb-3c8dd7393476"/>
    <xsd:import namespace="6cbfbdaa-6cee-48a0-89e9-c441cd52f519"/>
    <xsd:import namespace="303eeafb-7dff-46db-9396-e9c651f530ea"/>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4:WebInfoSubjects" minOccurs="0"/>
                <xsd:element ref="ns4:HitCount" minOccurs="0"/>
                <xsd:element ref="ns4:PermalinkID" minOccurs="0"/>
                <xsd:element ref="ns4:WebInfoMultiSelect" minOccurs="0"/>
                <xsd:element ref="ns5:_dlc_DocId" minOccurs="0"/>
                <xsd:element ref="ns5:_dlc_DocIdUrl" minOccurs="0"/>
                <xsd:element ref="ns5: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4:TaksonomiTaxHTField0" minOccurs="0"/>
                <xsd:element ref="ns5:TaxCatchAll" minOccurs="0"/>
                <xsd:element ref="ns5:TaxCatchAllLabel" minOccurs="0"/>
                <xsd:element ref="ns4:Bevillingsgivere" minOccurs="0"/>
                <xsd:element ref="ns4:FinanceYear" minOccurs="0"/>
                <xsd:element ref="ns4:WebInfoLawCodes" minOccurs="0"/>
                <xsd:element ref="ns4:Afrapportering" minOccurs="0"/>
                <xsd:element ref="ns3:Kontaktpersoner" minOccurs="0"/>
                <xsd:element ref="ns3:Skribenter" minOccurs="0"/>
                <xsd:element ref="ns4:Proje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1" nillable="true" ma:displayName="Dynamisk sideindhold (1)" ma:internalName="DynamicPublishingContent0">
      <xsd:simpleType>
        <xsd:restriction base="dms:Unknown"/>
      </xsd:simpleType>
    </xsd:element>
    <xsd:element name="DynamicPublishingContent1" ma:index="42" nillable="true" ma:displayName="Dynamisk sideindhold (2)" ma:internalName="DynamicPublishingContent1">
      <xsd:simpleType>
        <xsd:restriction base="dms:Unknown"/>
      </xsd:simpleType>
    </xsd:element>
    <xsd:element name="DynamicPublishingContent2" ma:index="43" nillable="true" ma:displayName="Dynamisk sideindhold (3)" ma:internalName="DynamicPublishingContent2">
      <xsd:simpleType>
        <xsd:restriction base="dms:Unknown"/>
      </xsd:simpleType>
    </xsd:element>
    <xsd:element name="DynamicPublishingContent3" ma:index="44" nillable="true" ma:displayName="Dynamisk sideindhold (4)" ma:internalName="DynamicPublishingContent3">
      <xsd:simpleType>
        <xsd:restriction base="dms:Unknown"/>
      </xsd:simpleType>
    </xsd:element>
    <xsd:element name="DynamicPublishingContent4" ma:index="45" nillable="true" ma:displayName="Dynamisk sideindhold (5)" ma:internalName="DynamicPublishingContent4">
      <xsd:simpleType>
        <xsd:restriction base="dms:Unknown"/>
      </xsd:simpleType>
    </xsd:element>
    <xsd:element name="DynamicPublishingContent5" ma:index="46" nillable="true" ma:displayName="Dynamisk sideindhold (6)" ma:internalName="DynamicPublishingContent5">
      <xsd:simpleType>
        <xsd:restriction base="dms:Unknown"/>
      </xsd:simpleType>
    </xsd:element>
    <xsd:element name="DynamicPublishingContent6" ma:index="60" nillable="true" ma:displayName="Dynamisk sideindhold (7)" ma:hidden="true" ma:internalName="DynamicPublishingContent6">
      <xsd:simpleType>
        <xsd:restriction base="dms:Unknown"/>
      </xsd:simpleType>
    </xsd:element>
    <xsd:element name="DynamicPublishingContent7" ma:index="61" nillable="true" ma:displayName="Dynamisk sideindhold (8)" ma:hidden="true" ma:internalName="DynamicPublishingContent7">
      <xsd:simpleType>
        <xsd:restriction base="dms:Unknown"/>
      </xsd:simpleType>
    </xsd:element>
    <xsd:element name="DynamicPublishingContent8" ma:index="62" nillable="true" ma:displayName="Dynamisk sideindhold (9)" ma:hidden="true" ma:internalName="DynamicPublishingContent8">
      <xsd:simpleType>
        <xsd:restriction base="dms:Unknown"/>
      </xsd:simpleType>
    </xsd:element>
    <xsd:element name="DynamicPublishingContent9" ma:index="63" nillable="true" ma:displayName="Dynamisk sideindhold (10)" ma:hidden="true" ma:internalName="DynamicPublishingContent9">
      <xsd:simpleType>
        <xsd:restriction base="dms:Unknown"/>
      </xsd:simpleType>
    </xsd:element>
    <xsd:element name="DynamicPublishingContent10" ma:index="64" nillable="true" ma:displayName="Dynamisk sideindhold (11)" ma:hidden="true" ma:internalName="DynamicPublishingContent10">
      <xsd:simpleType>
        <xsd:restriction base="dms:Unknown"/>
      </xsd:simpleType>
    </xsd:element>
    <xsd:element name="DynamicPublishingContent11" ma:index="65" nillable="true" ma:displayName="Dynamisk sideindhold (12)" ma:hidden="true" ma:internalName="DynamicPublishingContent11">
      <xsd:simpleType>
        <xsd:restriction base="dms:Unknown"/>
      </xsd:simpleType>
    </xsd:element>
    <xsd:element name="DynamicPublishingContent12" ma:index="66" nillable="true" ma:displayName="Dynamisk sideindhold (13)" ma:hidden="true" ma:internalName="DynamicPublishingContent12">
      <xsd:simpleType>
        <xsd:restriction base="dms:Unknown"/>
      </xsd:simpleType>
    </xsd:element>
    <xsd:element name="DynamicPublishingContent13" ma:index="67" nillable="true" ma:displayName="Dynamisk sideindhold (14)" ma:hidden="true" ma:internalName="DynamicPublishingContent13">
      <xsd:simpleType>
        <xsd:restriction base="dms:Unknown"/>
      </xsd:simpleType>
    </xsd:element>
    <xsd:element name="DynamicPublishingContent14" ma:index="68"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df901d-4257-4073-b30e-71c49535aaa8"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2" nillable="true" ma:displayName="Projekter" ma:list="{ecf07d35-95fb-4bda-ad72-e46544058ec2}" ma:internalName="Projekter" ma:showField="LinkTitleNoMenu" ma:web="{303eeafb-7dff-46db-9396-e9c651f530ea}">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element name="Kontaktpersoner" ma:index="77" nillable="true" ma:displayName="Kontaktpersoner" ma:list="UserInfo" ma:SharePointGroup="0" ma:internalName="Kontaktperson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kribenter" ma:index="78" nillable="true" ma:displayName="Skribenter" ma:list="UserInfo" ma:SharePointGroup="0" ma:internalName="Skribent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bfbdaa-6cee-48a0-89e9-c441cd52f519" elementFormDefault="qualified">
    <xsd:import namespace="http://schemas.microsoft.com/office/2006/documentManagement/types"/>
    <xsd:import namespace="http://schemas.microsoft.com/office/infopath/2007/PartnerControls"/>
    <xsd:element name="WebInfoSubjects" ma:index="53"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4" nillable="true" ma:displayName="HitCount (system)" ma:decimals="0" ma:default="0" ma:description="Antal gange et dokument er set af en bruger" ma:internalName="HitCount" ma:readOnly="false">
      <xsd:simpleType>
        <xsd:restriction base="dms:Number"/>
      </xsd:simpleType>
    </xsd:element>
    <xsd:element name="PermalinkID" ma:index="55"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6" nillable="true" ma:displayName="Tilvalg" ma:description="Mulighed for et antal tilvalg gemt i et samlet felt." ma:internalName="WebInfoMultiSelect">
      <xsd:simpleType>
        <xsd:restriction base="dms:Unknown"/>
      </xsd:simpleType>
    </xsd:element>
    <xsd:element name="TaksonomiTaxHTField0" ma:index="69"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3"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4" nillable="true" ma:displayName="Bevillingsår" ma:decimals="0" ma:internalName="FinanceYear">
      <xsd:simpleType>
        <xsd:restriction base="dms:Number"/>
      </xsd:simpleType>
    </xsd:element>
    <xsd:element name="WebInfoLawCodes" ma:index="75"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6" nillable="true" ma:displayName="Afrapportering" ma:list="{126d356a-4f5c-4bbb-91a6-e07af1934e19}" ma:internalName="Afrapportering" ma:showField="LinkTitleNoMenu" ma:web="{303eeafb-7dff-46db-9396-e9c651f530ea}">
      <xsd:simpleType>
        <xsd:restriction base="dms:Unknown"/>
      </xsd:simpleType>
    </xsd:element>
    <xsd:element name="ProjectID" ma:index="79" nillable="true" ma:displayName="ProjectID (system)" ma:internalName="Projec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7" nillable="true" ma:displayName="Værdi for dokument-id" ma:description="Værdien af det dokument-id, der er tildelt dette element." ma:internalName="_dlc_DocId" ma:readOnly="true">
      <xsd:simpleType>
        <xsd:restriction base="dms:Text"/>
      </xsd:simpleType>
    </xsd:element>
    <xsd:element name="_dlc_DocIdUrl" ma:index="58"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9" nillable="true" ma:displayName="Persist ID" ma:description="Keep ID on add." ma:hidden="true" ma:internalName="_dlc_DocIdPersistId" ma:readOnly="true">
      <xsd:simpleType>
        <xsd:restriction base="dms:Boolean"/>
      </xsd:simpleType>
    </xsd:element>
    <xsd:element name="TaxCatchAll" ma:index="70" nillable="true" ma:displayName="Taxonomy Catch All Colum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1" nillable="true" ma:displayName="Taxonomy Catch All Column1"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ermalinkID xmlns="6cbfbdaa-6cee-48a0-89e9-c441cd52f519">46d35c4c-0811-4e62-b0d8-8c20b4ae3560</PermalinkID>
    <DynamicPublishingContent11 xmlns="http://schemas.microsoft.com/sharepoint/v3" xsi:nil="true"/>
    <DynamicPublishingContent14 xmlns="http://schemas.microsoft.com/sharepoint/v3" xsi:nil="true"/>
    <IsHiddenFromRollup xmlns="45df901d-4257-4073-b30e-71c49535aaa8">0</IsHiddenFromRollup>
    <Ingen_x0020_besked_x0020_ved_x0020_arkivering xmlns="45df901d-4257-4073-b30e-71c49535aaa8">false</Ingen_x0020_besked_x0020_ved_x0020_arkivering>
    <PublishingRollupImage xmlns="http://schemas.microsoft.com/sharepoint/v3" xsi:nil="true"/>
    <Revisionsdato xmlns="5aa14257-579e-4a1f-bbbb-3c8dd7393476">2018-12-12T07:53:00+00:00</Revisionsdato>
    <DynamicPublishingContent5 xmlns="http://schemas.microsoft.com/sharepoint/v3" xsi:nil="true"/>
    <DynamicPublishingContent12 xmlns="http://schemas.microsoft.com/sharepoint/v3" xsi:nil="true"/>
    <PublishingContactEmail xmlns="http://schemas.microsoft.com/sharepoint/v3" xsi:nil="true"/>
    <HeaderStyleDefinitions xmlns="http://schemas.microsoft.com/sharepoint/v3" xsi:nil="true"/>
    <DynamicPublishingContent4 xmlns="http://schemas.microsoft.com/sharepoint/v3" xsi:nil="true"/>
    <Afrapportering xmlns="6cbfbdaa-6cee-48a0-89e9-c441cd52f519" xsi:nil="true"/>
    <Skribenter xmlns="5aa14257-579e-4a1f-bbbb-3c8dd7393476">
      <UserInfo>
        <DisplayName/>
        <AccountId xsi:nil="true"/>
        <AccountType/>
      </UserInfo>
    </Skribenter>
    <PublishingVariationRelationshipLinkFieldID xmlns="http://schemas.microsoft.com/sharepoint/v3">
      <Url xsi:nil="true"/>
      <Description xsi:nil="true"/>
    </PublishingVariationRelationshipLinkFieldID>
    <PublishingPageContent xmlns="http://schemas.microsoft.com/sharepoint/v3" xsi:nil="true"/>
    <Afsender xmlns="45df901d-4257-4073-b30e-71c49535aaa8">2</Afsender>
    <Arkiveringsdato xmlns="45df901d-4257-4073-b30e-71c49535aaa8">2019-12-11T23:00:00+00:00</Arkiveringsdato>
    <HideInRollups xmlns="45df901d-4257-4073-b30e-71c49535aaa8">false</HideInRollups>
    <NetSkabelonValue xmlns="45df901d-4257-4073-b30e-71c49535aaa8" xsi:nil="true"/>
    <DynamicPublishingContent7 xmlns="http://schemas.microsoft.com/sharepoint/v3" xsi:nil="true"/>
    <DynamicPublishingContent6 xmlns="http://schemas.microsoft.com/sharepoint/v3" xsi:nil="true"/>
    <Bekraeftelsesdato xmlns="5aa14257-579e-4a1f-bbbb-3c8dd7393476">2018-12-12T07:53:00+00:00</Bekraeftelsesdato>
    <DynamicPublishingContent1 xmlns="http://schemas.microsoft.com/sharepoint/v3" xsi:nil="true"/>
    <WebInfoMultiSelect xmlns="6cbfbdaa-6cee-48a0-89e9-c441cd52f519" xsi:nil="true"/>
    <DynamicPublishingContent13 xmlns="http://schemas.microsoft.com/sharepoint/v3" xsi:nil="true"/>
    <PublishingVariationGroupID xmlns="http://schemas.microsoft.com/sharepoint/v3" xsi:nil="true"/>
    <ArticleStartDate xmlns="http://schemas.microsoft.com/sharepoint/v3">2018-12-12T07:54:07+00:00</ArticleStartDate>
    <Listekode xmlns="5aa14257-579e-4a1f-bbbb-3c8dd7393476" xsi:nil="true"/>
    <DynamicPublishingContent0 xmlns="http://schemas.microsoft.com/sharepoint/v3" xsi:nil="true"/>
    <TaksonomiTaxHTField0 xmlns="6cbfbdaa-6cee-48a0-89e9-c441cd52f519">
      <Terms xmlns="http://schemas.microsoft.com/office/infopath/2007/PartnerControls"/>
    </TaksonomiTaxHTField0>
    <ArticleByLine xmlns="http://schemas.microsoft.com/sharepoint/v3" xsi:nil="true"/>
    <PublishingImageCaption xmlns="http://schemas.microsoft.com/sharepoint/v3" xsi:nil="true"/>
    <Forfattere xmlns="5aa14257-579e-4a1f-bbbb-3c8dd7393476">
      <UserInfo>
        <DisplayName/>
        <AccountId xsi:nil="true"/>
        <AccountType/>
      </UserInfo>
    </Forfattere>
    <DynamicPublishingContent3 xmlns="http://schemas.microsoft.com/sharepoint/v3" xsi:nil="true"/>
    <Sorteringsorden xmlns="5aa14257-579e-4a1f-bbbb-3c8dd7393476" xsi:nil="true"/>
    <WebInfoSubjects xmlns="6cbfbdaa-6cee-48a0-89e9-c441cd52f519">18;#Kvæg</WebInfoSubjects>
    <Audience xmlns="http://schemas.microsoft.com/sharepoint/v3" xsi:nil="true"/>
    <PublishingPageImage xmlns="http://schemas.microsoft.com/sharepoint/v3" xsi:nil="true"/>
    <DynamicPublishingContent2 xmlns="http://schemas.microsoft.com/sharepoint/v3" xsi:nil="true"/>
    <ProjectID xmlns="6cbfbdaa-6cee-48a0-89e9-c441cd52f519" xsi:nil="true"/>
    <SummaryLinks xmlns="http://schemas.microsoft.com/sharepoint/v3">&lt;div title="_schemaversion" id="_3"&gt;
  &lt;div title="_view"&gt;
    &lt;span title="_columns"&gt;1&lt;/span&gt;
    &lt;span title="_linkstyle"&gt;&lt;/span&gt;
    &lt;span title="_groupstyle"&gt;&lt;/span&gt;
  &lt;/div&gt;
&lt;/div&gt;</SummaryLinks>
    <HitCount xmlns="6cbfbdaa-6cee-48a0-89e9-c441cd52f519">0</HitCount>
    <Bevillingsgivere xmlns="6cbfbdaa-6cee-48a0-89e9-c441cd52f519" xsi:nil="true"/>
    <WebInfoLawCodes xmlns="6cbfbdaa-6cee-48a0-89e9-c441cd52f519" xsi:nil="true"/>
    <PublishingExpirationDate xmlns="http://schemas.microsoft.com/sharepoint/v3" xsi:nil="true"/>
    <FinanceYear xmlns="6cbfbdaa-6cee-48a0-89e9-c441cd52f519" xsi:nil="true"/>
    <PublishingContactPicture xmlns="http://schemas.microsoft.com/sharepoint/v3">
      <Url xsi:nil="true"/>
      <Description xsi:nil="true"/>
    </PublishingContactPicture>
    <Rettighedsgruppe xmlns="45df901d-4257-4073-b30e-71c49535aaa8">2</Rettighedsgruppe>
    <Informationsserie xmlns="5aa14257-579e-4a1f-bbbb-3c8dd7393476" xsi:nil="true"/>
    <PublishingStartDate xmlns="http://schemas.microsoft.com/sharepoint/v3" xsi:nil="true"/>
    <Kontaktpersoner xmlns="5aa14257-579e-4a1f-bbbb-3c8dd7393476">
      <UserInfo>
        <DisplayName/>
        <AccountId xsi:nil="true"/>
        <AccountType/>
      </UserInfo>
    </Kontaktpersoner>
    <DynamicPublishingContent9 xmlns="http://schemas.microsoft.com/sharepoint/v3" xsi:nil="true"/>
    <DynamicPublishingContent10 xmlns="http://schemas.microsoft.com/sharepoint/v3" xsi:nil="true"/>
    <PublishingContact xmlns="http://schemas.microsoft.com/sharepoint/v3">
      <UserInfo>
        <DisplayName/>
        <AccountId xsi:nil="true"/>
        <AccountType/>
      </UserInfo>
    </PublishingContact>
    <PublishingContactName xmlns="http://schemas.microsoft.com/sharepoint/v3" xsi:nil="true"/>
    <Noegleord xmlns="5aa14257-579e-4a1f-bbbb-3c8dd7393476" xsi:nil="true"/>
    <EnclosureFor xmlns="45df901d-4257-4073-b30e-71c49535aaa8">
      <Url xsi:nil="true"/>
      <Description xsi:nil="true"/>
    </EnclosureFor>
    <GammelURL xmlns="45df901d-4257-4073-b30e-71c49535aaa8" xsi:nil="true"/>
    <DynamicPublishingContent8 xmlns="http://schemas.microsoft.com/sharepoint/v3" xsi:nil="true"/>
    <Ansvarligafdeling xmlns="45df901d-4257-4073-b30e-71c49535aaa8" xsi:nil="true"/>
    <TaxCatchAll xmlns="303eeafb-7dff-46db-9396-e9c651f530ea"/>
    <Comments xmlns="http://schemas.microsoft.com/sharepoint/v3" xsi:nil="true"/>
    <Nummer xmlns="5aa14257-579e-4a1f-bbbb-3c8dd7393476" xsi:nil="true"/>
    <Projekter xmlns="45df901d-4257-4073-b30e-71c49535aaa8" xsi:nil="true"/>
    <_dlc_DocId xmlns="303eeafb-7dff-46db-9396-e9c651f530ea">LBINFO-772-3965</_dlc_DocId>
    <_dlc_DocIdUrl xmlns="303eeafb-7dff-46db-9396-e9c651f530ea">
      <Url>https://www.landbrugsinfo.dk/Kvaeg/Avl/_layouts/DocIdRedir.aspx?ID=LBINFO-772-3965</Url>
      <Description>LBINFO-772-3965</Description>
    </_dlc_DocIdUrl>
  </documentManagement>
</p:properties>
</file>

<file path=customXml/itemProps1.xml><?xml version="1.0" encoding="utf-8"?>
<ds:datastoreItem xmlns:ds="http://schemas.openxmlformats.org/officeDocument/2006/customXml" ds:itemID="{91D2AF04-A89D-421C-B139-A42D0725ED54}">
  <ds:schemaRefs>
    <ds:schemaRef ds:uri="http://schemas.microsoft.com/sharepoint/events"/>
  </ds:schemaRefs>
</ds:datastoreItem>
</file>

<file path=customXml/itemProps2.xml><?xml version="1.0" encoding="utf-8"?>
<ds:datastoreItem xmlns:ds="http://schemas.openxmlformats.org/officeDocument/2006/customXml" ds:itemID="{2FA6ECB8-C657-4078-B03C-EEA11B5BAF4B}">
  <ds:schemaRefs>
    <ds:schemaRef ds:uri="http://schemas.microsoft.com/sharepoint/v3/contenttype/forms"/>
  </ds:schemaRefs>
</ds:datastoreItem>
</file>

<file path=customXml/itemProps3.xml><?xml version="1.0" encoding="utf-8"?>
<ds:datastoreItem xmlns:ds="http://schemas.openxmlformats.org/officeDocument/2006/customXml" ds:itemID="{32E14BFA-77CA-4695-A4AB-248E3BB210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f901d-4257-4073-b30e-71c49535aaa8"/>
    <ds:schemaRef ds:uri="5aa14257-579e-4a1f-bbbb-3c8dd7393476"/>
    <ds:schemaRef ds:uri="6cbfbdaa-6cee-48a0-89e9-c441cd52f519"/>
    <ds:schemaRef ds:uri="303eeafb-7dff-46db-9396-e9c651f530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47D9E84-B0E0-4C2E-B970-7E33B634EB40}">
  <ds:schemaRefs>
    <ds:schemaRef ds:uri="http://schemas.microsoft.com/office/2006/metadata/properties"/>
    <ds:schemaRef ds:uri="http://schemas.microsoft.com/office/infopath/2007/PartnerControls"/>
    <ds:schemaRef ds:uri="6cbfbdaa-6cee-48a0-89e9-c441cd52f519"/>
    <ds:schemaRef ds:uri="http://schemas.microsoft.com/sharepoint/v3"/>
    <ds:schemaRef ds:uri="45df901d-4257-4073-b30e-71c49535aaa8"/>
    <ds:schemaRef ds:uri="5aa14257-579e-4a1f-bbbb-3c8dd7393476"/>
    <ds:schemaRef ds:uri="303eeafb-7dff-46db-9396-e9c651f530e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5170</Words>
  <Application>Microsoft Office PowerPoint</Application>
  <PresentationFormat>Brugerdefineret</PresentationFormat>
  <Paragraphs>861</Paragraphs>
  <Slides>77</Slides>
  <Notes>55</Notes>
  <HiddenSlides>0</HiddenSlides>
  <MMClips>0</MMClips>
  <ScaleCrop>false</ScaleCrop>
  <HeadingPairs>
    <vt:vector size="6" baseType="variant">
      <vt:variant>
        <vt:lpstr>Benyttede skrifttyper</vt:lpstr>
      </vt:variant>
      <vt:variant>
        <vt:i4>5</vt:i4>
      </vt:variant>
      <vt:variant>
        <vt:lpstr>Tema</vt:lpstr>
      </vt:variant>
      <vt:variant>
        <vt:i4>6</vt:i4>
      </vt:variant>
      <vt:variant>
        <vt:lpstr>Slidetitler</vt:lpstr>
      </vt:variant>
      <vt:variant>
        <vt:i4>77</vt:i4>
      </vt:variant>
    </vt:vector>
  </HeadingPairs>
  <TitlesOfParts>
    <vt:vector size="88" baseType="lpstr">
      <vt:lpstr>arial</vt:lpstr>
      <vt:lpstr>arial</vt:lpstr>
      <vt:lpstr>Calibri</vt:lpstr>
      <vt:lpstr>Calibri Light</vt:lpstr>
      <vt:lpstr>Cambria Math</vt:lpstr>
      <vt:lpstr>LF PPT - Noget af det bedste i verden.</vt:lpstr>
      <vt:lpstr>LF PPT - Noget at leve af. Noget at leve for.</vt:lpstr>
      <vt:lpstr>LF PPT - Vækst i balance</vt:lpstr>
      <vt:lpstr>LF PPT - Illustrationer i bunden</vt:lpstr>
      <vt:lpstr>LF PPT - SEGES</vt:lpstr>
      <vt:lpstr>Brugerdefineret design</vt:lpstr>
      <vt:lpstr>Nordic Total Merit - NTM</vt:lpstr>
      <vt:lpstr>En ko er i brunst - hvad gør du?</vt:lpstr>
      <vt:lpstr>Hvad kendetegner din drømmeko?</vt:lpstr>
      <vt:lpstr>Hvad påvirker dit valg af insemineringstyre?</vt:lpstr>
      <vt:lpstr>Hvorfor skal du vide noget om avl?</vt:lpstr>
      <vt:lpstr>Hvad mener vi med begrebet avl?</vt:lpstr>
      <vt:lpstr>Avl gør ikke arbejdet alene</vt:lpstr>
      <vt:lpstr> Hvad er Nordic Total Merit – NTM</vt:lpstr>
      <vt:lpstr>NTM giver flere penge på bundlinjen</vt:lpstr>
      <vt:lpstr>Akkumuleret merværdi over 5 år i en besætning med 150 årskøer</vt:lpstr>
      <vt:lpstr>Sådan virker avl over tid</vt:lpstr>
      <vt:lpstr>Fordeling af NTM mellem køer og tyre</vt:lpstr>
      <vt:lpstr>Tyre og køer i basen</vt:lpstr>
      <vt:lpstr>Egenskaber</vt:lpstr>
      <vt:lpstr>Egenskaber styret af få gener</vt:lpstr>
      <vt:lpstr>Egenskaber styret af flere gener</vt:lpstr>
      <vt:lpstr>Egenskaberne i NTM kan opdeles i tre kategorier</vt:lpstr>
      <vt:lpstr>Produktionsegenskaber</vt:lpstr>
      <vt:lpstr>Genetisk udvikling for produktionsegenskaber - Holstein</vt:lpstr>
      <vt:lpstr>Funktionelle egenskaber</vt:lpstr>
      <vt:lpstr>Funktionelle egenskaber</vt:lpstr>
      <vt:lpstr>Funktionelle egenskaber</vt:lpstr>
      <vt:lpstr>Funktionelle egenskaber</vt:lpstr>
      <vt:lpstr>Funktionelle egenskaber</vt:lpstr>
      <vt:lpstr>Genetisk udvikling for funktionelle egenskaber - RDM</vt:lpstr>
      <vt:lpstr>Eksteriør og brugsegenskaber</vt:lpstr>
      <vt:lpstr>Eksteriør og brugsegenskaber</vt:lpstr>
      <vt:lpstr>Eksteriør og brugsegenskaber</vt:lpstr>
      <vt:lpstr>Eksteriør og brugsegenskaber</vt:lpstr>
      <vt:lpstr>Genetisk udvikling for eksteriøregenskaber - JER</vt:lpstr>
      <vt:lpstr>Nye egenskab der er inkluderet i NTM</vt:lpstr>
      <vt:lpstr>Det nordiske avlsmål</vt:lpstr>
      <vt:lpstr>Hvordan virker NTM? - en krone sparet er lige så vigtig som en krone tjent</vt:lpstr>
      <vt:lpstr>Økonomiske værdier - definition</vt:lpstr>
      <vt:lpstr>SAMMENHÆNG MELLEM EGENSKABER</vt:lpstr>
      <vt:lpstr>Avlsfremgang med forskellige avlsmål</vt:lpstr>
      <vt:lpstr>Balanceret avlsfremgang betaler sig</vt:lpstr>
      <vt:lpstr>Økonomiske værdier i kr./indeksenhed</vt:lpstr>
      <vt:lpstr>Vægtfaktorer til beregning af NTM – for tyre</vt:lpstr>
      <vt:lpstr>Hvor stor en avlsfremgang får man for de enkelte egenskaber ved selektion for NTM?</vt:lpstr>
      <vt:lpstr>Opsummering</vt:lpstr>
      <vt:lpstr>Udviklingen over tid for NTM</vt:lpstr>
      <vt:lpstr>Udviklingen over tid for NTM</vt:lpstr>
      <vt:lpstr>Nordisk avlsværdivurdering (NAV) - historie</vt:lpstr>
      <vt:lpstr>Fremgang med NTM</vt:lpstr>
      <vt:lpstr>Dokumentation af NTM i praksis - NTM virker på alle managementniveauer </vt:lpstr>
      <vt:lpstr>Dokumentation af NTM i praksis - NTM virker på alle managementniveauer</vt:lpstr>
      <vt:lpstr>Dokumentation af NTM i praksis - NTM virker på alle management niveauer</vt:lpstr>
      <vt:lpstr>Effekt af stigning i NTM på dækningsbidraget</vt:lpstr>
      <vt:lpstr>NTM sætter fokus på indtægter og udgifter</vt:lpstr>
      <vt:lpstr>Hvilken tyr vil I vælge?</vt:lpstr>
      <vt:lpstr>PowerPoint-præsentation</vt:lpstr>
      <vt:lpstr>Tyrene har samme totaløkonomiske værdi</vt:lpstr>
      <vt:lpstr>Indtægter og udgifter</vt:lpstr>
      <vt:lpstr>Eksempel – femkamp Én disciplin vs. alle discipliner</vt:lpstr>
      <vt:lpstr>Hvordan bruges NTM optimalt?</vt:lpstr>
      <vt:lpstr>NTM uanset niveau af driftsledelse</vt:lpstr>
      <vt:lpstr>NTM uanset niveau af driftsledelse</vt:lpstr>
      <vt:lpstr>Minimumsgrænser i insemineringsplanen</vt:lpstr>
      <vt:lpstr>Opsummering</vt:lpstr>
      <vt:lpstr>Afprøvede tyre og unge tyre</vt:lpstr>
      <vt:lpstr>Ændringer for en tyr med +25 i NTM</vt:lpstr>
      <vt:lpstr>Brug tyre i grupper</vt:lpstr>
      <vt:lpstr>Niveau og ændring for tyre -før og efter genomisk information</vt:lpstr>
      <vt:lpstr>PowerPoint-præsentation</vt:lpstr>
      <vt:lpstr>Valg af tyre i forhold til sikkerhed</vt:lpstr>
      <vt:lpstr>Stigninger og fald i tyrenes NTM</vt:lpstr>
      <vt:lpstr>Opsummering</vt:lpstr>
      <vt:lpstr>Avlsprogram og brug af NTM</vt:lpstr>
      <vt:lpstr>Tror I, at udenlandske tyre har NTM?</vt:lpstr>
      <vt:lpstr>Eksempler på nationale indekser</vt:lpstr>
      <vt:lpstr>Eksempel på ændringer i totalindeks</vt:lpstr>
      <vt:lpstr>Totalindekserne er forskellige fordi…</vt:lpstr>
      <vt:lpstr>NTM er tilpasset til Sverige, Finland og Danmark!</vt:lpstr>
      <vt:lpstr>Forskellige forhold påvirker dit valg af bil, ligesom det påvirker indekset</vt:lpstr>
      <vt:lpstr>Opsummering</vt:lpstr>
      <vt:lpstr>5 gode grunde til at bruge NTM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Undervisningsmateriale NTM pptx</dc:title>
  <dc:subject/>
  <dc:creator/>
  <cp:keywords/>
  <dc:description/>
  <cp:lastModifiedBy/>
  <cp:revision>1</cp:revision>
  <dcterms:created xsi:type="dcterms:W3CDTF">2018-11-14T12:00:46Z</dcterms:created>
  <dcterms:modified xsi:type="dcterms:W3CDTF">2022-03-22T12:14:30Z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0x010100C568DB52D9D0A14D9B2FDCC96666E9F2007948130EC3DB064584E219954237AF3900242457EFB8B24247815D688C526CD44D00C26A9DBCB02B5C4DA1F017B836C045C00060750ADE2E6249BABB5C6118FC133DE800AF2E6DC7107240CAAE62CB7A7C0C310000A38345DC6B118C41A5A1B62B461F9DAD</vt:lpwstr>
  </property>
  <property fmtid="{D5CDD505-2E9C-101B-9397-08002B2CF9AE}" pid="3" name="_dlc_DocIdItemGuid">
    <vt:lpwstr>d9805cad-1faf-44f3-ace3-8eb6ced68941</vt:lpwstr>
  </property>
  <property fmtid="{D5CDD505-2E9C-101B-9397-08002B2CF9AE}" pid="4" name="Taksonomi">
    <vt:lpwstr/>
  </property>
</Properties>
</file>