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6" r:id="rId1"/>
  </p:sldMasterIdLst>
  <p:notesMasterIdLst>
    <p:notesMasterId r:id="rId16"/>
  </p:notesMasterIdLst>
  <p:handoutMasterIdLst>
    <p:handoutMasterId r:id="rId17"/>
  </p:handoutMasterIdLst>
  <p:sldIdLst>
    <p:sldId id="262" r:id="rId2"/>
    <p:sldId id="270" r:id="rId3"/>
    <p:sldId id="263" r:id="rId4"/>
    <p:sldId id="266" r:id="rId5"/>
    <p:sldId id="267" r:id="rId6"/>
    <p:sldId id="268" r:id="rId7"/>
    <p:sldId id="269" r:id="rId8"/>
    <p:sldId id="273" r:id="rId9"/>
    <p:sldId id="274" r:id="rId10"/>
    <p:sldId id="631" r:id="rId11"/>
    <p:sldId id="271" r:id="rId12"/>
    <p:sldId id="276" r:id="rId13"/>
    <p:sldId id="275" r:id="rId14"/>
    <p:sldId id="628" r:id="rId15"/>
  </p:sldIdLst>
  <p:sldSz cx="12190413" cy="6858000"/>
  <p:notesSz cx="9926638" cy="6797675"/>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6">
          <p15:clr>
            <a:srgbClr val="A4A3A4"/>
          </p15:clr>
        </p15:guide>
        <p15:guide id="2" orient="horz" pos="979">
          <p15:clr>
            <a:srgbClr val="A4A3A4"/>
          </p15:clr>
        </p15:guide>
        <p15:guide id="3" orient="horz" pos="3996">
          <p15:clr>
            <a:srgbClr val="A4A3A4"/>
          </p15:clr>
        </p15:guide>
        <p15:guide id="4" orient="horz" pos="870">
          <p15:clr>
            <a:srgbClr val="A4A3A4"/>
          </p15:clr>
        </p15:guide>
        <p15:guide id="5" orient="horz" pos="3589">
          <p15:clr>
            <a:srgbClr val="A4A3A4"/>
          </p15:clr>
        </p15:guide>
        <p15:guide id="6" pos="4969">
          <p15:clr>
            <a:srgbClr val="A4A3A4"/>
          </p15:clr>
        </p15:guide>
        <p15:guide id="7" pos="349">
          <p15:clr>
            <a:srgbClr val="A4A3A4"/>
          </p15:clr>
        </p15:guide>
        <p15:guide id="8" pos="1440">
          <p15:clr>
            <a:srgbClr val="A4A3A4"/>
          </p15:clr>
        </p15:guide>
        <p15:guide id="9" pos="1538">
          <p15:clr>
            <a:srgbClr val="A4A3A4"/>
          </p15:clr>
        </p15:guide>
        <p15:guide id="10" pos="2616">
          <p15:clr>
            <a:srgbClr val="A4A3A4"/>
          </p15:clr>
        </p15:guide>
        <p15:guide id="11" pos="2712">
          <p15:clr>
            <a:srgbClr val="A4A3A4"/>
          </p15:clr>
        </p15:guide>
        <p15:guide id="12" pos="3798">
          <p15:clr>
            <a:srgbClr val="A4A3A4"/>
          </p15:clr>
        </p15:guide>
        <p15:guide id="13" pos="3888">
          <p15:clr>
            <a:srgbClr val="A4A3A4"/>
          </p15:clr>
        </p15:guide>
        <p15:guide id="14" pos="5058">
          <p15:clr>
            <a:srgbClr val="A4A3A4"/>
          </p15:clr>
        </p15:guide>
        <p15:guide id="15" pos="6162">
          <p15:clr>
            <a:srgbClr val="A4A3A4"/>
          </p15:clr>
        </p15:guide>
        <p15:guide id="16" pos="6246">
          <p15:clr>
            <a:srgbClr val="A4A3A4"/>
          </p15:clr>
        </p15:guide>
        <p15:guide id="17" pos="7333">
          <p15:clr>
            <a:srgbClr val="A4A3A4"/>
          </p15:clr>
        </p15:guide>
        <p15:guide id="18">
          <p15:clr>
            <a:srgbClr val="A4A3A4"/>
          </p15:clr>
        </p15:guide>
      </p15:sldGuideLst>
    </p:ext>
    <p:ext uri="{2D200454-40CA-4A62-9FC3-DE9A4176ACB9}">
      <p15:notesGuideLst xmlns:p15="http://schemas.microsoft.com/office/powerpoint/2012/main">
        <p15:guide id="1" orient="horz" pos="2141" userDrawn="1">
          <p15:clr>
            <a:srgbClr val="A4A3A4"/>
          </p15:clr>
        </p15:guide>
        <p15:guide id="2" pos="312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clrMode="gray" scaleToFitPaper="1"/>
  <p:clrMru>
    <a:srgbClr val="4B3E31"/>
    <a:srgbClr val="00435E"/>
    <a:srgbClr val="FFC828"/>
    <a:srgbClr val="ADCFBA"/>
    <a:srgbClr val="BF9C81"/>
    <a:srgbClr val="C8C7B2"/>
    <a:srgbClr val="076471"/>
    <a:srgbClr val="88919F"/>
    <a:srgbClr val="141432"/>
    <a:srgbClr val="96B4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llemlayout 2 - Markerin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2182" autoAdjust="0"/>
  </p:normalViewPr>
  <p:slideViewPr>
    <p:cSldViewPr snapToGrid="0" snapToObjects="1" showGuides="1">
      <p:cViewPr varScale="1">
        <p:scale>
          <a:sx n="81" d="100"/>
          <a:sy n="81" d="100"/>
        </p:scale>
        <p:origin x="1752" y="96"/>
      </p:cViewPr>
      <p:guideLst>
        <p:guide orient="horz" pos="276"/>
        <p:guide orient="horz" pos="979"/>
        <p:guide orient="horz" pos="3996"/>
        <p:guide orient="horz" pos="870"/>
        <p:guide orient="horz" pos="3589"/>
        <p:guide pos="4969"/>
        <p:guide pos="349"/>
        <p:guide pos="1440"/>
        <p:guide pos="1538"/>
        <p:guide pos="2616"/>
        <p:guide pos="2712"/>
        <p:guide pos="3798"/>
        <p:guide pos="3888"/>
        <p:guide pos="5058"/>
        <p:guide pos="6162"/>
        <p:guide pos="6246"/>
        <p:guide pos="7333"/>
        <p:guide/>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varScale="1">
        <p:scale>
          <a:sx n="132" d="100"/>
          <a:sy n="132" d="100"/>
        </p:scale>
        <p:origin x="1608" y="114"/>
      </p:cViewPr>
      <p:guideLst>
        <p:guide orient="horz" pos="2141"/>
        <p:guide pos="312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301543" cy="33988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5622799" y="0"/>
            <a:ext cx="4301543" cy="339884"/>
          </a:xfrm>
          <a:prstGeom prst="rect">
            <a:avLst/>
          </a:prstGeom>
        </p:spPr>
        <p:txBody>
          <a:bodyPr vert="horz" lIns="91440" tIns="45720" rIns="91440" bIns="45720" rtlCol="0"/>
          <a:lstStyle>
            <a:lvl1pPr algn="r">
              <a:defRPr sz="1200"/>
            </a:lvl1pPr>
          </a:lstStyle>
          <a:p>
            <a:fld id="{1D0A636B-339A-4D26-BD9F-0743507A8BA5}" type="datetimeFigureOut">
              <a:rPr lang="en-GB" smtClean="0"/>
              <a:t>04/12/2024</a:t>
            </a:fld>
            <a:endParaRPr lang="en-GB"/>
          </a:p>
        </p:txBody>
      </p:sp>
      <p:sp>
        <p:nvSpPr>
          <p:cNvPr id="4" name="Footer Placeholder 3"/>
          <p:cNvSpPr>
            <a:spLocks noGrp="1"/>
          </p:cNvSpPr>
          <p:nvPr>
            <p:ph type="ftr" sz="quarter" idx="2"/>
          </p:nvPr>
        </p:nvSpPr>
        <p:spPr>
          <a:xfrm>
            <a:off x="1" y="6456611"/>
            <a:ext cx="4301543" cy="33988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5622799" y="6456611"/>
            <a:ext cx="4301543" cy="339884"/>
          </a:xfrm>
          <a:prstGeom prst="rect">
            <a:avLst/>
          </a:prstGeom>
        </p:spPr>
        <p:txBody>
          <a:bodyPr vert="horz" lIns="91440" tIns="45720" rIns="91440" bIns="45720" rtlCol="0" anchor="b"/>
          <a:lstStyle>
            <a:lvl1pPr algn="r">
              <a:defRPr sz="1200"/>
            </a:lvl1pPr>
          </a:lstStyle>
          <a:p>
            <a:fld id="{60D4793D-0B98-4CFE-808E-33B35F5DF59D}" type="slidenum">
              <a:rPr lang="en-GB" smtClean="0"/>
              <a:t>‹nr.›</a:t>
            </a:fld>
            <a:endParaRPr lang="en-GB"/>
          </a:p>
        </p:txBody>
      </p:sp>
    </p:spTree>
    <p:extLst>
      <p:ext uri="{BB962C8B-B14F-4D97-AF65-F5344CB8AC3E}">
        <p14:creationId xmlns:p14="http://schemas.microsoft.com/office/powerpoint/2010/main" val="174566908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301543" cy="33988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622799" y="0"/>
            <a:ext cx="4301543" cy="339884"/>
          </a:xfrm>
          <a:prstGeom prst="rect">
            <a:avLst/>
          </a:prstGeom>
        </p:spPr>
        <p:txBody>
          <a:bodyPr vert="horz" lIns="91440" tIns="45720" rIns="91440" bIns="45720" rtlCol="0"/>
          <a:lstStyle>
            <a:lvl1pPr algn="r">
              <a:defRPr sz="1200"/>
            </a:lvl1pPr>
          </a:lstStyle>
          <a:p>
            <a:fld id="{6C909004-5A13-4E89-9C6B-5A51303EFF0C}" type="datetimeFigureOut">
              <a:rPr lang="en-GB" smtClean="0"/>
              <a:t>04/12/2024</a:t>
            </a:fld>
            <a:endParaRPr lang="en-GB" dirty="0"/>
          </a:p>
        </p:txBody>
      </p:sp>
      <p:sp>
        <p:nvSpPr>
          <p:cNvPr id="4" name="Slide Image Placeholder 3"/>
          <p:cNvSpPr>
            <a:spLocks noGrp="1" noRot="1" noChangeAspect="1"/>
          </p:cNvSpPr>
          <p:nvPr>
            <p:ph type="sldImg" idx="2"/>
          </p:nvPr>
        </p:nvSpPr>
        <p:spPr>
          <a:xfrm>
            <a:off x="2697163" y="509588"/>
            <a:ext cx="4532312" cy="25495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92665" y="3228896"/>
            <a:ext cx="7941310" cy="305895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6456611"/>
            <a:ext cx="4301543" cy="33988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622799" y="6456611"/>
            <a:ext cx="4301543" cy="339884"/>
          </a:xfrm>
          <a:prstGeom prst="rect">
            <a:avLst/>
          </a:prstGeom>
        </p:spPr>
        <p:txBody>
          <a:bodyPr vert="horz" lIns="91440" tIns="45720" rIns="91440" bIns="45720" rtlCol="0" anchor="b"/>
          <a:lstStyle>
            <a:lvl1pPr algn="r">
              <a:defRPr sz="1200"/>
            </a:lvl1pPr>
          </a:lstStyle>
          <a:p>
            <a:fld id="{2C851D94-5711-4DB0-8CD6-B7C0F68C992F}" type="slidenum">
              <a:rPr lang="en-GB" smtClean="0"/>
              <a:t>‹nr.›</a:t>
            </a:fld>
            <a:endParaRPr lang="en-GB"/>
          </a:p>
        </p:txBody>
      </p:sp>
    </p:spTree>
    <p:extLst>
      <p:ext uri="{BB962C8B-B14F-4D97-AF65-F5344CB8AC3E}">
        <p14:creationId xmlns:p14="http://schemas.microsoft.com/office/powerpoint/2010/main" val="3386545325"/>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Dyser er navngivet efter ISO standarder, således at numre angiver størrelsen og dermed ydelsen. SEGES Innovation har med støtte fra Miljøstyrelsen fået fotograferet et udvalg af de mest gængse </a:t>
            </a:r>
            <a:r>
              <a:rPr lang="da-DK" dirty="0" err="1"/>
              <a:t>dysetyper</a:t>
            </a:r>
            <a:r>
              <a:rPr lang="da-DK" dirty="0"/>
              <a:t> på markedet, der anvendes på konventionelle sprøjter. Refleksdysen/lowdriftsdysen (LD) i 025 er en dyse med små dråber, mens TurboDrop </a:t>
            </a:r>
            <a:r>
              <a:rPr lang="da-DK" dirty="0" err="1"/>
              <a:t>Hispeed</a:t>
            </a:r>
            <a:r>
              <a:rPr lang="da-DK" dirty="0"/>
              <a:t> med dobbeltvifte fra </a:t>
            </a:r>
            <a:r>
              <a:rPr lang="da-DK" dirty="0" err="1"/>
              <a:t>Agrotop</a:t>
            </a:r>
            <a:r>
              <a:rPr lang="da-DK" dirty="0"/>
              <a:t> har grovere forstøvning i samme </a:t>
            </a:r>
            <a:r>
              <a:rPr lang="da-DK" dirty="0" err="1"/>
              <a:t>dysestørrelse</a:t>
            </a:r>
            <a:r>
              <a:rPr lang="da-DK" dirty="0"/>
              <a:t>. TurboDrop </a:t>
            </a:r>
            <a:r>
              <a:rPr lang="da-DK" dirty="0" err="1"/>
              <a:t>Hispeed</a:t>
            </a:r>
            <a:r>
              <a:rPr lang="da-DK" dirty="0"/>
              <a:t> (TD) kan betegnes som en luftinjektionsdyse. Der er afprøvet to vinklede dobbeltvifte dyser med størrelserne 03 og 04, der er et populært dysevalg. De kan anvendes til stort set alle sprøjteopgaver og samtidig anvendes som afdriftsreducerende teknik med helt op til 90 procent afdriftsreduktion. De betegnes som kompakt luftinjektionsdyser (KLI). En nyere type af vinklet dobbeltvifte dyse er IDTA fra Lechler, der i sammenligning med IDKT 03 dysen er grovere i sin forstøvning. Dysen tilhører stadig kategorien kompakt luftinjektionsdyse (KLI). Som repræsentant for de mest grove dyser er valgt at vise en ID luftinjektionsdyse (ID), der er meget grov i sin forstøvning ved lavt tryk. De viste dråbesymboler giver en indikation af dysernes grovhed ved 3 bar og 150 l/ha.</a:t>
            </a:r>
          </a:p>
        </p:txBody>
      </p:sp>
    </p:spTree>
    <p:extLst>
      <p:ext uri="{BB962C8B-B14F-4D97-AF65-F5344CB8AC3E}">
        <p14:creationId xmlns:p14="http://schemas.microsoft.com/office/powerpoint/2010/main" val="40904010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Ved et lavt tryk ses tydeligt en forskel mellem de to 025 dyser. En </a:t>
            </a:r>
            <a:r>
              <a:rPr lang="da-DK" dirty="0" err="1"/>
              <a:t>lavdriftdyse</a:t>
            </a:r>
            <a:r>
              <a:rPr lang="da-DK" dirty="0"/>
              <a:t> giver stadig en del små dråber ved lavt tryk, som kan ses i og over </a:t>
            </a:r>
            <a:r>
              <a:rPr lang="da-DK" dirty="0" err="1"/>
              <a:t>sprøjteviften</a:t>
            </a:r>
            <a:r>
              <a:rPr lang="da-DK" dirty="0"/>
              <a:t>. Derfor skal man med en fin dyse være meget opmærksom på vindforholdene, selv om man sænker trykket for at minimere afdriften. Selv med et forholdsvis lavt tryk viser billedet stadig en fin fordeling af dråberne i bunden af </a:t>
            </a:r>
            <a:r>
              <a:rPr lang="da-DK" dirty="0" err="1"/>
              <a:t>sprøjteviften</a:t>
            </a:r>
            <a:r>
              <a:rPr lang="da-DK" dirty="0"/>
              <a:t>. </a:t>
            </a:r>
            <a:r>
              <a:rPr lang="da-DK" dirty="0" err="1"/>
              <a:t>TurboDrop</a:t>
            </a:r>
            <a:r>
              <a:rPr lang="da-DK" dirty="0"/>
              <a:t>-dysen viser her sin mere grov fordeling i sin forstøvning. Det viser, at det er opbygningen af dysen, der er vigtig at forstå og ikke kun </a:t>
            </a:r>
            <a:r>
              <a:rPr lang="da-DK" dirty="0" err="1"/>
              <a:t>dysestørrelsen</a:t>
            </a:r>
            <a:r>
              <a:rPr lang="da-DK" dirty="0"/>
              <a:t>. </a:t>
            </a:r>
          </a:p>
        </p:txBody>
      </p:sp>
    </p:spTree>
    <p:extLst>
      <p:ext uri="{BB962C8B-B14F-4D97-AF65-F5344CB8AC3E}">
        <p14:creationId xmlns:p14="http://schemas.microsoft.com/office/powerpoint/2010/main" val="17754639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Ved at anvende 90 % afdriftsreduktion får man færre små dråber og det viser billedet her. Til højre er den godkendte IDKT med max tryk på 1,5 bar og der ses meget få små dråber. Til venstre er vist refleksdyse 025 dyse, der ikke er godkendt til 90 % afdriftsreduktion og selv ved 1,5 bar tryk giver små fine dråber, som ses rundt om viften.</a:t>
            </a:r>
          </a:p>
        </p:txBody>
      </p:sp>
    </p:spTree>
    <p:extLst>
      <p:ext uri="{BB962C8B-B14F-4D97-AF65-F5344CB8AC3E}">
        <p14:creationId xmlns:p14="http://schemas.microsoft.com/office/powerpoint/2010/main" val="29626623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Her sammenlignes en luftinjektionsdyse 03 </a:t>
            </a:r>
            <a:r>
              <a:rPr lang="da-DK" dirty="0" err="1"/>
              <a:t>tíl</a:t>
            </a:r>
            <a:r>
              <a:rPr lang="da-DK" dirty="0"/>
              <a:t> venstre med IDTA 03 kompakt </a:t>
            </a:r>
            <a:r>
              <a:rPr lang="da-DK" dirty="0" err="1"/>
              <a:t>luftfinjektionsdyse</a:t>
            </a:r>
            <a:r>
              <a:rPr lang="da-DK" dirty="0"/>
              <a:t> til højre ved 3 bar tryk. Der ses en tydelig forskel mellem de to dyser, til trods for at IDTA betegnes som en grov dyse. Luftinjektionsdyser har kun ganske få små dråber, mens der ved IDTA ses flere små dråber rundt om </a:t>
            </a:r>
            <a:r>
              <a:rPr lang="da-DK" dirty="0" err="1"/>
              <a:t>sprøjteviften</a:t>
            </a:r>
            <a:r>
              <a:rPr lang="da-DK" dirty="0"/>
              <a:t>. </a:t>
            </a:r>
          </a:p>
        </p:txBody>
      </p:sp>
    </p:spTree>
    <p:extLst>
      <p:ext uri="{BB962C8B-B14F-4D97-AF65-F5344CB8AC3E}">
        <p14:creationId xmlns:p14="http://schemas.microsoft.com/office/powerpoint/2010/main" val="25786786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b="1" i="0" dirty="0">
                <a:solidFill>
                  <a:srgbClr val="212529"/>
                </a:solidFill>
                <a:effectLst/>
                <a:highlight>
                  <a:srgbClr val="FFFFFF"/>
                </a:highlight>
                <a:latin typeface="LF Press Sans"/>
              </a:rPr>
              <a:t>Valg af dyser</a:t>
            </a:r>
            <a:endParaRPr lang="da-DK" b="0" i="0" dirty="0">
              <a:solidFill>
                <a:srgbClr val="212529"/>
              </a:solidFill>
              <a:effectLst/>
              <a:highlight>
                <a:srgbClr val="FFFFFF"/>
              </a:highlight>
              <a:latin typeface="LF Press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b="0" i="0" dirty="0">
                <a:solidFill>
                  <a:srgbClr val="212529"/>
                </a:solidFill>
                <a:effectLst/>
                <a:highlight>
                  <a:srgbClr val="FFFFFF"/>
                </a:highlight>
                <a:latin typeface="LF Press Sans"/>
              </a:rPr>
              <a:t>Det vil være helt individuelt, hvordan man vil prioritere sit dysevalg. I figuren er givet et eksempel på valg til en </a:t>
            </a:r>
            <a:r>
              <a:rPr lang="da-DK" b="0" i="0" dirty="0" err="1">
                <a:solidFill>
                  <a:srgbClr val="212529"/>
                </a:solidFill>
                <a:effectLst/>
                <a:highlight>
                  <a:srgbClr val="FFFFFF"/>
                </a:highlight>
                <a:latin typeface="LF Press Sans"/>
              </a:rPr>
              <a:t>triplet</a:t>
            </a:r>
            <a:r>
              <a:rPr lang="da-DK" b="0" i="0" dirty="0">
                <a:solidFill>
                  <a:srgbClr val="212529"/>
                </a:solidFill>
                <a:effectLst/>
                <a:highlight>
                  <a:srgbClr val="FFFFFF"/>
                </a:highlight>
                <a:latin typeface="LF Press Sans"/>
              </a:rPr>
              <a:t>, og hvordan disse tre dyser kan anvendes.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b="0" i="0" dirty="0">
              <a:solidFill>
                <a:srgbClr val="212529"/>
              </a:solidFill>
              <a:effectLst/>
              <a:highlight>
                <a:srgbClr val="FFFFFF"/>
              </a:highlight>
              <a:latin typeface="LF Press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b="0" i="0" dirty="0">
                <a:solidFill>
                  <a:srgbClr val="212529"/>
                </a:solidFill>
                <a:effectLst/>
                <a:highlight>
                  <a:srgbClr val="FFFFFF"/>
                </a:highlight>
                <a:latin typeface="LF Press Sans"/>
              </a:rPr>
              <a:t>Det er praktisk at anvende samme størrelse af lavdrift/refleksdysen og den kompakte luftinjektionsdyse, da disse dyser arbejder optimalt ved samme trykinterval. Derfor kan der skiftes mellem dysetyper uden at ændre tryk og hastighed. Ved skifte fra lavdrift/refleksdyser til de almindelige luftinjektionsdyser med samme ISO-størrelse, skal trykket derimod hæves for at fungere optimalt. Der skal derfor vælges en mindre almindelig luftinjektionsdyse, når vandmængde og kørehastighed skal fastholdes.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b="0" i="0" dirty="0">
              <a:solidFill>
                <a:srgbClr val="212529"/>
              </a:solidFill>
              <a:effectLst/>
              <a:highlight>
                <a:srgbClr val="FFFFFF"/>
              </a:highlight>
              <a:latin typeface="LF Press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b="0" i="0" dirty="0" err="1">
                <a:solidFill>
                  <a:srgbClr val="212529"/>
                </a:solidFill>
                <a:effectLst/>
                <a:highlight>
                  <a:srgbClr val="FFFFFF"/>
                </a:highlight>
                <a:latin typeface="LF Press Sans"/>
              </a:rPr>
              <a:t>Lavdriftdysen</a:t>
            </a:r>
            <a:r>
              <a:rPr lang="da-DK" b="0" i="0" dirty="0">
                <a:solidFill>
                  <a:srgbClr val="212529"/>
                </a:solidFill>
                <a:effectLst/>
                <a:highlight>
                  <a:srgbClr val="FFFFFF"/>
                </a:highlight>
                <a:latin typeface="LF Press Sans"/>
              </a:rPr>
              <a:t> 03 er en </a:t>
            </a:r>
            <a:r>
              <a:rPr lang="da-DK" b="0" i="0" dirty="0" err="1">
                <a:solidFill>
                  <a:srgbClr val="212529"/>
                </a:solidFill>
                <a:effectLst/>
                <a:highlight>
                  <a:srgbClr val="FFFFFF"/>
                </a:highlight>
                <a:latin typeface="LF Press Sans"/>
              </a:rPr>
              <a:t>all-round</a:t>
            </a:r>
            <a:r>
              <a:rPr lang="da-DK" b="0" i="0" dirty="0">
                <a:solidFill>
                  <a:srgbClr val="212529"/>
                </a:solidFill>
                <a:effectLst/>
                <a:highlight>
                  <a:srgbClr val="FFFFFF"/>
                </a:highlight>
                <a:latin typeface="LF Press Sans"/>
              </a:rPr>
              <a:t> dyse, som er velegnet til stort set alle sprøjteopgaver under gode sprøjteforhold med lav vindhastighed. Kommer der under sprøjtningen mere vind, kan man skifte til kompaktluftinjektionsdysen i samme størrelse.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b="0" i="0" dirty="0">
              <a:solidFill>
                <a:srgbClr val="212529"/>
              </a:solidFill>
              <a:effectLst/>
              <a:highlight>
                <a:srgbClr val="FFFFFF"/>
              </a:highlight>
              <a:latin typeface="LF Press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b="0" i="0" dirty="0">
                <a:solidFill>
                  <a:srgbClr val="212529"/>
                </a:solidFill>
                <a:effectLst/>
                <a:highlight>
                  <a:srgbClr val="FFFFFF"/>
                </a:highlight>
                <a:latin typeface="LF Press Sans"/>
              </a:rPr>
              <a:t>Kompakt luftinjektionsdysen 03 kan også anvendes til det meste. Ved sprøjtning med glyphosat kan den bruges på de dage, hvor der er lidt vind og mod flerårigt ukrudt før høst, hvor der gerne skal være nedtrængning i afgrøden. Er det nedvisning af eksempelvis væselhale før såning, er det bedst at anvende </a:t>
            </a:r>
            <a:r>
              <a:rPr lang="da-DK" b="0" i="0" dirty="0" err="1">
                <a:solidFill>
                  <a:srgbClr val="212529"/>
                </a:solidFill>
                <a:effectLst/>
                <a:highlight>
                  <a:srgbClr val="FFFFFF"/>
                </a:highlight>
                <a:latin typeface="LF Press Sans"/>
              </a:rPr>
              <a:t>lavdriftdysen</a:t>
            </a:r>
            <a:r>
              <a:rPr lang="da-DK" b="0" i="0" dirty="0">
                <a:solidFill>
                  <a:srgbClr val="212529"/>
                </a:solidFill>
                <a:effectLst/>
                <a:highlight>
                  <a:srgbClr val="FFFFFF"/>
                </a:highlight>
                <a:latin typeface="LF Press Sans"/>
              </a:rPr>
              <a:t> med den finere forstøvning.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b="0" i="0" dirty="0">
              <a:solidFill>
                <a:srgbClr val="212529"/>
              </a:solidFill>
              <a:effectLst/>
              <a:highlight>
                <a:srgbClr val="FFFFFF"/>
              </a:highlight>
              <a:latin typeface="LF Press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b="0" i="0" dirty="0">
                <a:solidFill>
                  <a:srgbClr val="212529"/>
                </a:solidFill>
                <a:effectLst/>
                <a:highlight>
                  <a:srgbClr val="FFFFFF"/>
                </a:highlight>
                <a:latin typeface="LF Press Sans"/>
              </a:rPr>
              <a:t>Kompakt luftinjektionsdysen 04 er velegnet til svampesprøjtningerne i korn, hvor vandmængde og hastighed gerne må være lidt større og til svampesprøjtning i vinterraps, hvor det er bedst med høj vandmængde og lav hastighed, så sprøjtevæsken trænger langt ned i afgrøden. En anden mulighed er at vælge en luftinjektionsdyse 03, der er meget velegnet under vanskelige vindforhold og efterårssprøjtninger med eksempelvis </a:t>
            </a:r>
            <a:r>
              <a:rPr lang="da-DK" b="0" i="0" dirty="0" err="1">
                <a:solidFill>
                  <a:srgbClr val="212529"/>
                </a:solidFill>
                <a:effectLst/>
                <a:highlight>
                  <a:srgbClr val="FFFFFF"/>
                </a:highlight>
                <a:latin typeface="LF Press Sans"/>
              </a:rPr>
              <a:t>prosulfocarb</a:t>
            </a:r>
            <a:r>
              <a:rPr lang="da-DK" b="0" i="0" dirty="0">
                <a:solidFill>
                  <a:srgbClr val="212529"/>
                </a:solidFill>
                <a:effectLst/>
                <a:highlight>
                  <a:srgbClr val="FFFFFF"/>
                </a:highlight>
                <a:latin typeface="LF Press Sans"/>
              </a:rPr>
              <a:t>.</a:t>
            </a:r>
            <a:endParaRPr lang="da-DK" dirty="0"/>
          </a:p>
          <a:p>
            <a:endParaRPr lang="da-DK" dirty="0"/>
          </a:p>
        </p:txBody>
      </p:sp>
    </p:spTree>
    <p:extLst>
      <p:ext uri="{BB962C8B-B14F-4D97-AF65-F5344CB8AC3E}">
        <p14:creationId xmlns:p14="http://schemas.microsoft.com/office/powerpoint/2010/main" val="2057004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En lavdrift/refleksdyse giver fine dråber. Her er vist en 025 </a:t>
            </a:r>
            <a:r>
              <a:rPr lang="da-DK" dirty="0" err="1"/>
              <a:t>TurboTeeJet</a:t>
            </a:r>
            <a:r>
              <a:rPr lang="da-DK" dirty="0"/>
              <a:t> refleksdyse fra </a:t>
            </a:r>
            <a:r>
              <a:rPr lang="da-DK" dirty="0" err="1"/>
              <a:t>TeeJet</a:t>
            </a:r>
            <a:r>
              <a:rPr lang="da-DK" dirty="0"/>
              <a:t>. De fine dråber giver en god dækning, men de mange fine dråber giver også risiko for afdrift. Ved 1,5 bar ses et spredebillede, hvor der er dannet færre af de mindste dråber, men på billedet kan alligevel anes en vis mængde af små hvirvlende dråber. Ved 3 og særligt ved 5 bar er det meget tydeligt, at dysen giver mange små fine dråber, der hvirvler op i luften og hænger som sprøjtetåge. Det ses ved at sprøjtedouchen syner mere og mere hvidlig med stigende tryk.</a:t>
            </a:r>
          </a:p>
        </p:txBody>
      </p:sp>
    </p:spTree>
    <p:extLst>
      <p:ext uri="{BB962C8B-B14F-4D97-AF65-F5344CB8AC3E}">
        <p14:creationId xmlns:p14="http://schemas.microsoft.com/office/powerpoint/2010/main" val="42501780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Turbo Drop HiSpeed 025 fra </a:t>
            </a:r>
            <a:r>
              <a:rPr lang="da-DK" dirty="0" err="1"/>
              <a:t>Agrotop</a:t>
            </a:r>
            <a:r>
              <a:rPr lang="da-DK" dirty="0"/>
              <a:t> er en dyse udviklet til høj kørehastighed med sin dobbeltvifte med 10 grader frem og 50 grader bagudrettet. Dysen kan anvendes til 90 % afdriftsreduktion med 2,5 bar. På billederne ses vinklingen af dysen og den grovere forstøvning end 025 refleksdysen. Dysen giver mulighed for at anvende en højere kørehastighed og lavere vandmængde end ved det optimale spektrum for 03 kompaktluftinjektionsdyser. Ved 5 bar ses også for denne </a:t>
            </a:r>
            <a:r>
              <a:rPr lang="da-DK" dirty="0" err="1"/>
              <a:t>dysetype</a:t>
            </a:r>
            <a:r>
              <a:rPr lang="da-DK" dirty="0"/>
              <a:t> et stigende antal små sprøjtedråber. </a:t>
            </a:r>
          </a:p>
        </p:txBody>
      </p:sp>
    </p:spTree>
    <p:extLst>
      <p:ext uri="{BB962C8B-B14F-4D97-AF65-F5344CB8AC3E}">
        <p14:creationId xmlns:p14="http://schemas.microsoft.com/office/powerpoint/2010/main" val="7561329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IDKT dyse i størrelsen 03 er en dobbeltviftedyse. Dysen kan anvendes til 90 % afdriftsreduktion med max 1,5 bar tryk. Dysen er bredt anvendt i dag, da den kan anvendes til afdriftsreduktion og samtidig give mulighed for på fladen at køre med større vandmængder fra 150-200 l pr. hektar med en kørehastighed på 7,5-9 km/t. Ved 1,5 bar tryk ses det på billedet, at der er ganske få små dråber i spredebilledet, mens der ved 3-5 bar tryk er et større antal små dråber. Derfor skal der ved høje tryk være obs på afdrift med denne dyse og særligt i mere udfordrende vindhastigheder på 4-5 m/s.</a:t>
            </a:r>
          </a:p>
        </p:txBody>
      </p:sp>
    </p:spTree>
    <p:extLst>
      <p:ext uri="{BB962C8B-B14F-4D97-AF65-F5344CB8AC3E}">
        <p14:creationId xmlns:p14="http://schemas.microsoft.com/office/powerpoint/2010/main" val="20692702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IDTA 03 fra Lechler er en videreudvikling af IDKT dysen med dobbelt vifte frem og bagud. Dysen betegnes stadig som en kompakt </a:t>
            </a:r>
            <a:r>
              <a:rPr lang="da-DK" dirty="0" err="1"/>
              <a:t>luftfinjektionsdyse</a:t>
            </a:r>
            <a:r>
              <a:rPr lang="da-DK" dirty="0"/>
              <a:t>, men har en grovere forstøvning end IDKT. Det kan også ses i godkendelsen til 90 % afdriftsreduktion, hvor den er godkendt til max 2 bar tryk, mens IDKT 03 max. kan anvendes med 1,5 bar.</a:t>
            </a:r>
          </a:p>
        </p:txBody>
      </p:sp>
    </p:spTree>
    <p:extLst>
      <p:ext uri="{BB962C8B-B14F-4D97-AF65-F5344CB8AC3E}">
        <p14:creationId xmlns:p14="http://schemas.microsoft.com/office/powerpoint/2010/main" val="3206700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Luftinjektionsdyser er her vist med en Lechler ID 03 dyse som eksempel. Den giver samme ydelse som andre 03 dyser, men med en meget grov forstøvning. Den er kendetegnet ved sin længde og yder optimalt ved 3-5 bar tryk. På billedet ses tydeligt en meget grov og ikke optimalt spredebillede ved 1,5 bar tryk. Ved 3 bar tryk er der lav afdrift og dysen er godkendt til 90 % afdriftsreduktion ved netop 3 bar som det maximale tryk. Ved 5 bar ses på billedet enkelte små dråber. Dysen er ofte blevet betegnet som en nødløsningsdyse, hvis vinden på sprøjtedagen frisker op. I de senere år er der kommet mere fokus på at anvende denne dyse for at sikre minimal afdrift af jordmidler og samtidig udnytte de grove dråber til at få en jævn fordeling under bommen på bar jord. Anvendelser ved 3-5 bar tryk kan også anvendes ved svampesprøjtninger, hvor målet for sprøjtevæsken er stort. Det giver minimal afdrift i marken. </a:t>
            </a:r>
          </a:p>
        </p:txBody>
      </p:sp>
    </p:spTree>
    <p:extLst>
      <p:ext uri="{BB962C8B-B14F-4D97-AF65-F5344CB8AC3E}">
        <p14:creationId xmlns:p14="http://schemas.microsoft.com/office/powerpoint/2010/main" val="27823376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En luftinjektionsdyse i størrelse 03 giver først mange små dråber ved et meget højt tryk. På billedet ses små dråber omkring viften ved 8 bar tryk.</a:t>
            </a:r>
          </a:p>
        </p:txBody>
      </p:sp>
    </p:spTree>
    <p:extLst>
      <p:ext uri="{BB962C8B-B14F-4D97-AF65-F5344CB8AC3E}">
        <p14:creationId xmlns:p14="http://schemas.microsoft.com/office/powerpoint/2010/main" val="9445238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IDKT 04 er en dobbeltviftedyse og betegnet som kompakt luftinjektionsdyse. Den kan håndtere større vandmængder end IDKT 03 dysen, men den er kun godkendt til max 1 bar tryk til 90 % afdriftsreduktion. </a:t>
            </a:r>
          </a:p>
        </p:txBody>
      </p:sp>
    </p:spTree>
    <p:extLst>
      <p:ext uri="{BB962C8B-B14F-4D97-AF65-F5344CB8AC3E}">
        <p14:creationId xmlns:p14="http://schemas.microsoft.com/office/powerpoint/2010/main" val="8765476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Her er vist de afprøvede dyser ved 3 bar tryk. De er ordnet efter stigende grovhed i dråbestørrelsen. Det er her tydeligt, at refleks/</a:t>
            </a:r>
            <a:r>
              <a:rPr lang="da-DK" dirty="0" err="1"/>
              <a:t>lavdriftdysen</a:t>
            </a:r>
            <a:r>
              <a:rPr lang="da-DK" dirty="0"/>
              <a:t> har det de fineste dråber. Herefter kommer de to IDKT dyser. TurboDrop HiSpeed dysen viser her et fint spredebillede med en dråbefordeling, hvor der ikke er mange små dråber. IDTA, som er nyeste udvikling af kompakt luftinjektionsdyser, viser en større grovhed end den sammenlignelige IDKT, og derfor en dyse, der kan sikre både god afsætning og mindre afdrift. Til sidst ses tydeligt den grove forstøvning med en ID luftinjektionsdyse 03. </a:t>
            </a:r>
          </a:p>
        </p:txBody>
      </p:sp>
    </p:spTree>
    <p:extLst>
      <p:ext uri="{BB962C8B-B14F-4D97-AF65-F5344CB8AC3E}">
        <p14:creationId xmlns:p14="http://schemas.microsoft.com/office/powerpoint/2010/main" val="13955363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29792" y="392885"/>
            <a:ext cx="9385731" cy="711638"/>
          </a:xfrm>
        </p:spPr>
        <p:txBody>
          <a:bodyPr/>
          <a:lstStyle>
            <a:lvl1pPr>
              <a:defRPr/>
            </a:lvl1pPr>
          </a:lstStyle>
          <a:p>
            <a:r>
              <a:rPr lang="da-DK" noProof="0" dirty="0"/>
              <a:t>Overskrift i op til 2 linjer</a:t>
            </a:r>
          </a:p>
        </p:txBody>
      </p:sp>
      <p:sp>
        <p:nvSpPr>
          <p:cNvPr id="4" name="Date Placeholder 3"/>
          <p:cNvSpPr>
            <a:spLocks noGrp="1"/>
          </p:cNvSpPr>
          <p:nvPr>
            <p:ph type="dt" sz="half" idx="19"/>
          </p:nvPr>
        </p:nvSpPr>
        <p:spPr/>
        <p:txBody>
          <a:bodyPr/>
          <a:lstStyle/>
          <a:p>
            <a:fld id="{2FCB70D9-D3BD-4BA1-837D-EBB6BD84FDF0}" type="datetime1">
              <a:rPr lang="da-DK" smtClean="0"/>
              <a:t>04-12-2024</a:t>
            </a:fld>
            <a:endParaRPr lang="da-DK" dirty="0"/>
          </a:p>
        </p:txBody>
      </p:sp>
      <p:sp>
        <p:nvSpPr>
          <p:cNvPr id="5" name="Slide Number Placeholder 4"/>
          <p:cNvSpPr>
            <a:spLocks noGrp="1"/>
          </p:cNvSpPr>
          <p:nvPr>
            <p:ph type="sldNum" sz="quarter" idx="20"/>
          </p:nvPr>
        </p:nvSpPr>
        <p:spPr/>
        <p:txBody>
          <a:bodyPr/>
          <a:lstStyle/>
          <a:p>
            <a:fld id="{4F2B6656-7882-4CEF-9850-9EB873E823C4}" type="slidenum">
              <a:rPr lang="da-DK" smtClean="0"/>
              <a:pPr/>
              <a:t>‹nr.›</a:t>
            </a:fld>
            <a:endParaRPr lang="da-DK"/>
          </a:p>
        </p:txBody>
      </p:sp>
      <p:sp>
        <p:nvSpPr>
          <p:cNvPr id="7" name="Content Placeholder 6"/>
          <p:cNvSpPr>
            <a:spLocks noGrp="1"/>
          </p:cNvSpPr>
          <p:nvPr>
            <p:ph sz="quarter" idx="21" hasCustomPrompt="1"/>
          </p:nvPr>
        </p:nvSpPr>
        <p:spPr>
          <a:xfrm>
            <a:off x="542925" y="1549399"/>
            <a:ext cx="11104642" cy="4148139"/>
          </a:xfrm>
        </p:spPr>
        <p:txBody>
          <a:bodyPr/>
          <a:lstStyle>
            <a:lvl1pPr>
              <a:spcAft>
                <a:spcPts val="600"/>
              </a:spcAft>
              <a:defRPr sz="2400"/>
            </a:lvl1pPr>
            <a:lvl2pPr>
              <a:spcAft>
                <a:spcPts val="600"/>
              </a:spcAft>
              <a:defRPr sz="2400"/>
            </a:lvl2pPr>
            <a:lvl3pPr>
              <a:spcAft>
                <a:spcPts val="600"/>
              </a:spcAft>
              <a:defRPr sz="2000"/>
            </a:lvl3pPr>
            <a:lvl4pPr>
              <a:spcAft>
                <a:spcPts val="600"/>
              </a:spcAft>
              <a:defRPr sz="1800"/>
            </a:lvl4pPr>
            <a:lvl5pPr>
              <a:spcAft>
                <a:spcPts val="600"/>
              </a:spcAft>
              <a:defRPr sz="1800"/>
            </a:lvl5p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Tree>
    <p:extLst>
      <p:ext uri="{BB962C8B-B14F-4D97-AF65-F5344CB8AC3E}">
        <p14:creationId xmlns:p14="http://schemas.microsoft.com/office/powerpoint/2010/main" val="2862806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10_Forside - Indsæt billede">
    <p:spTree>
      <p:nvGrpSpPr>
        <p:cNvPr id="1" name=""/>
        <p:cNvGrpSpPr/>
        <p:nvPr/>
      </p:nvGrpSpPr>
      <p:grpSpPr>
        <a:xfrm>
          <a:off x="0" y="0"/>
          <a:ext cx="0" cy="0"/>
          <a:chOff x="0" y="0"/>
          <a:chExt cx="0" cy="0"/>
        </a:xfrm>
      </p:grpSpPr>
      <p:sp>
        <p:nvSpPr>
          <p:cNvPr id="8" name="Picture Placeholder 3">
            <a:extLst>
              <a:ext uri="{FF2B5EF4-FFF2-40B4-BE49-F238E27FC236}">
                <a16:creationId xmlns:a16="http://schemas.microsoft.com/office/drawing/2014/main" id="{C722197E-37D3-D46A-35B3-36712481C5FB}"/>
              </a:ext>
            </a:extLst>
          </p:cNvPr>
          <p:cNvSpPr>
            <a:spLocks noGrp="1" noChangeAspect="1"/>
          </p:cNvSpPr>
          <p:nvPr>
            <p:ph type="pic" sz="quarter" idx="14" hasCustomPrompt="1"/>
          </p:nvPr>
        </p:nvSpPr>
        <p:spPr>
          <a:xfrm>
            <a:off x="0" y="-9525"/>
            <a:ext cx="12190413" cy="6867525"/>
          </a:xfrm>
          <a:ln>
            <a:noFill/>
          </a:ln>
        </p:spPr>
        <p:txBody>
          <a:bodyPr tIns="720000">
            <a:normAutofit/>
          </a:bodyPr>
          <a:lstStyle>
            <a:lvl1pPr marL="0" marR="0" indent="0" algn="r" defTabSz="914400" rtl="0" eaLnBrk="1" fontAlgn="auto" latinLnBrk="0" hangingPunct="1">
              <a:lnSpc>
                <a:spcPct val="100000"/>
              </a:lnSpc>
              <a:spcBef>
                <a:spcPts val="0"/>
              </a:spcBef>
              <a:spcAft>
                <a:spcPts val="0"/>
              </a:spcAft>
              <a:buClrTx/>
              <a:buSzTx/>
              <a:buFont typeface="Arial" pitchFamily="34" charset="0"/>
              <a:buNone/>
              <a:tabLst/>
              <a:defRPr sz="1400" b="0" baseline="0"/>
            </a:lvl1pPr>
          </a:lstStyle>
          <a:p>
            <a:r>
              <a:rPr lang="da-DK" noProof="0" dirty="0"/>
              <a:t>Vælg et forsidelayout med billede </a:t>
            </a:r>
            <a:br>
              <a:rPr lang="da-DK" noProof="0" dirty="0"/>
            </a:br>
            <a:br>
              <a:rPr lang="da-DK" noProof="0" dirty="0"/>
            </a:br>
            <a:r>
              <a:rPr lang="da-DK" noProof="0" dirty="0"/>
              <a:t>ELLER indsæt selv et baggrundsbillede.</a:t>
            </a:r>
            <a:br>
              <a:rPr lang="da-DK" noProof="0" dirty="0"/>
            </a:br>
            <a:br>
              <a:rPr lang="da-DK" noProof="0" dirty="0"/>
            </a:br>
            <a:r>
              <a:rPr lang="da-DK" noProof="0" dirty="0"/>
              <a:t>Se hvordan i Tips-slide nedenfor.</a:t>
            </a:r>
            <a:r>
              <a:rPr lang="da-DK" dirty="0"/>
              <a:t> </a:t>
            </a:r>
            <a:endParaRPr lang="da-DK" noProof="0" dirty="0"/>
          </a:p>
        </p:txBody>
      </p:sp>
      <p:sp>
        <p:nvSpPr>
          <p:cNvPr id="16" name="Text Placeholder 13">
            <a:extLst>
              <a:ext uri="{FF2B5EF4-FFF2-40B4-BE49-F238E27FC236}">
                <a16:creationId xmlns:a16="http://schemas.microsoft.com/office/drawing/2014/main" id="{5BFDF063-ACAB-4EDE-A22B-A21C89B4E0BE}"/>
              </a:ext>
            </a:extLst>
          </p:cNvPr>
          <p:cNvSpPr>
            <a:spLocks noGrp="1"/>
          </p:cNvSpPr>
          <p:nvPr>
            <p:ph type="body" sz="quarter" idx="24"/>
          </p:nvPr>
        </p:nvSpPr>
        <p:spPr>
          <a:xfrm>
            <a:off x="934063" y="-9525"/>
            <a:ext cx="6379200" cy="4496400"/>
          </a:xfrm>
          <a:solidFill>
            <a:schemeClr val="accent1">
              <a:alpha val="85000"/>
            </a:schemeClr>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2" name="Title 1"/>
          <p:cNvSpPr>
            <a:spLocks noGrp="1"/>
          </p:cNvSpPr>
          <p:nvPr>
            <p:ph type="ctrTitle"/>
          </p:nvPr>
        </p:nvSpPr>
        <p:spPr>
          <a:xfrm>
            <a:off x="1223781" y="1711170"/>
            <a:ext cx="5914064" cy="866648"/>
          </a:xfrm>
        </p:spPr>
        <p:txBody>
          <a:bodyPr wrap="square" anchor="b">
            <a:spAutoFit/>
          </a:bodyPr>
          <a:lstStyle>
            <a:lvl1pPr>
              <a:lnSpc>
                <a:spcPct val="88000"/>
              </a:lnSpc>
              <a:defRPr sz="3200">
                <a:solidFill>
                  <a:schemeClr val="bg1"/>
                </a:solidFill>
              </a:defRPr>
            </a:lvl1pPr>
          </a:lstStyle>
          <a:p>
            <a:r>
              <a:rPr lang="da-DK" noProof="0"/>
              <a:t>Klik for at redigere titeltypografien i masteren</a:t>
            </a:r>
            <a:endParaRPr lang="da-DK" noProof="0" dirty="0"/>
          </a:p>
        </p:txBody>
      </p:sp>
      <p:sp>
        <p:nvSpPr>
          <p:cNvPr id="37" name="Text Placeholder 6"/>
          <p:cNvSpPr>
            <a:spLocks noGrp="1"/>
          </p:cNvSpPr>
          <p:nvPr>
            <p:ph type="body" sz="quarter" idx="27" hasCustomPrompt="1"/>
          </p:nvPr>
        </p:nvSpPr>
        <p:spPr>
          <a:xfrm>
            <a:off x="1223781" y="2868123"/>
            <a:ext cx="5914064" cy="416847"/>
          </a:xfrm>
        </p:spPr>
        <p:txBody>
          <a:bodyPr/>
          <a:lstStyle>
            <a:lvl1pPr marL="0" indent="0">
              <a:buNone/>
              <a:defRPr sz="2400" b="0">
                <a:solidFill>
                  <a:schemeClr val="bg1"/>
                </a:solidFill>
              </a:defRPr>
            </a:lvl1pPr>
            <a:lvl2pPr marL="252000" indent="0">
              <a:buNone/>
              <a:defRPr/>
            </a:lvl2pPr>
          </a:lstStyle>
          <a:p>
            <a:pPr lvl="0"/>
            <a:r>
              <a:rPr lang="da-DK" dirty="0"/>
              <a:t>Klik for at tilføje navn</a:t>
            </a:r>
          </a:p>
        </p:txBody>
      </p:sp>
      <p:sp>
        <p:nvSpPr>
          <p:cNvPr id="12" name="Text Placeholder 6">
            <a:extLst>
              <a:ext uri="{FF2B5EF4-FFF2-40B4-BE49-F238E27FC236}">
                <a16:creationId xmlns:a16="http://schemas.microsoft.com/office/drawing/2014/main" id="{1E56204B-D664-46BE-9306-61AD5C5360C2}"/>
              </a:ext>
            </a:extLst>
          </p:cNvPr>
          <p:cNvSpPr>
            <a:spLocks noGrp="1"/>
          </p:cNvSpPr>
          <p:nvPr>
            <p:ph type="body" sz="quarter" idx="28" hasCustomPrompt="1"/>
          </p:nvPr>
        </p:nvSpPr>
        <p:spPr>
          <a:xfrm>
            <a:off x="1223781" y="3633003"/>
            <a:ext cx="5914064" cy="375820"/>
          </a:xfrm>
        </p:spPr>
        <p:txBody>
          <a:bodyPr/>
          <a:lstStyle>
            <a:lvl1pPr marL="0" indent="0">
              <a:buNone/>
              <a:defRPr lang="da-DK" sz="2000" b="1" kern="1200" dirty="0">
                <a:ln>
                  <a:noFill/>
                </a:ln>
                <a:solidFill>
                  <a:schemeClr val="bg1"/>
                </a:solidFill>
                <a:latin typeface="+mn-lt"/>
                <a:ea typeface="+mn-ea"/>
                <a:cs typeface="+mn-cs"/>
              </a:defRPr>
            </a:lvl1pPr>
            <a:lvl2pPr marL="252000" indent="0">
              <a:buNone/>
              <a:defRPr/>
            </a:lvl2pPr>
          </a:lstStyle>
          <a:p>
            <a:pPr lvl="0"/>
            <a:r>
              <a:rPr lang="da-DK" dirty="0"/>
              <a:t>Klik for at tilføje dato</a:t>
            </a:r>
          </a:p>
        </p:txBody>
      </p:sp>
      <p:sp>
        <p:nvSpPr>
          <p:cNvPr id="5" name="Pladsholder til billede 7">
            <a:extLst>
              <a:ext uri="{FF2B5EF4-FFF2-40B4-BE49-F238E27FC236}">
                <a16:creationId xmlns:a16="http://schemas.microsoft.com/office/drawing/2014/main" id="{CD00ACC9-19AC-94C3-2C90-4252D84C603C}"/>
              </a:ext>
            </a:extLst>
          </p:cNvPr>
          <p:cNvSpPr>
            <a:spLocks noGrp="1" noChangeAspect="1"/>
          </p:cNvSpPr>
          <p:nvPr>
            <p:ph type="pic" sz="quarter" idx="35" hasCustomPrompt="1"/>
          </p:nvPr>
        </p:nvSpPr>
        <p:spPr>
          <a:xfrm>
            <a:off x="7375465" y="6013832"/>
            <a:ext cx="2966883" cy="360000"/>
          </a:xfrm>
          <a:prstGeom prst="rect">
            <a:avLst/>
          </a:prstGeom>
          <a:noFill/>
          <a:ln w="9525">
            <a:noFill/>
            <a:miter lim="800000"/>
            <a:headEnd/>
            <a:tailEnd/>
          </a:ln>
        </p:spPr>
        <p:txBody>
          <a:bodyPr rtlCol="0" anchor="t">
            <a:normAutofit/>
          </a:bodyPr>
          <a:lstStyle>
            <a:lvl1pPr marL="0" marR="0" indent="0" algn="ctr" defTabSz="457200" rtl="0" eaLnBrk="1" fontAlgn="base" latinLnBrk="0" hangingPunct="1">
              <a:lnSpc>
                <a:spcPct val="100000"/>
              </a:lnSpc>
              <a:spcBef>
                <a:spcPct val="20000"/>
              </a:spcBef>
              <a:spcAft>
                <a:spcPct val="0"/>
              </a:spcAft>
              <a:buClr>
                <a:schemeClr val="accent1"/>
              </a:buClr>
              <a:buSzTx/>
              <a:buFont typeface="Arial" panose="020B0604020202020204" pitchFamily="34" charset="0"/>
              <a:buNone/>
              <a:tabLst/>
              <a:defRPr lang="da-DK" sz="700" kern="1200" baseline="0" noProof="0">
                <a:solidFill>
                  <a:schemeClr val="bg2"/>
                </a:solidFill>
                <a:latin typeface="Arial" pitchFamily="34" charset="0"/>
                <a:ea typeface="+mn-ea"/>
                <a:cs typeface="Arial" pitchFamily="34" charset="0"/>
              </a:defRPr>
            </a:lvl1pPr>
          </a:lstStyle>
          <a:p>
            <a:pPr marL="0" marR="0" lvl="0" indent="0" algn="ctr" defTabSz="457200" rtl="0" eaLnBrk="1" fontAlgn="base" latinLnBrk="0" hangingPunct="1">
              <a:lnSpc>
                <a:spcPct val="100000"/>
              </a:lnSpc>
              <a:spcBef>
                <a:spcPct val="20000"/>
              </a:spcBef>
              <a:spcAft>
                <a:spcPct val="0"/>
              </a:spcAft>
              <a:buClr>
                <a:schemeClr val="accent1"/>
              </a:buClr>
              <a:buSzTx/>
              <a:buFont typeface="Arial" panose="020B0604020202020204" pitchFamily="34" charset="0"/>
              <a:buNone/>
              <a:tabLst/>
              <a:defRPr/>
            </a:pPr>
            <a:r>
              <a:rPr lang="da-DK" noProof="0" dirty="0"/>
              <a:t>Kopier og placér fondslogo i markeringen her</a:t>
            </a:r>
          </a:p>
          <a:p>
            <a:pPr lvl="0"/>
            <a:endParaRPr lang="da-DK" noProof="0" dirty="0"/>
          </a:p>
        </p:txBody>
      </p:sp>
      <p:sp>
        <p:nvSpPr>
          <p:cNvPr id="6" name="Pladsholder til billede 7">
            <a:extLst>
              <a:ext uri="{FF2B5EF4-FFF2-40B4-BE49-F238E27FC236}">
                <a16:creationId xmlns:a16="http://schemas.microsoft.com/office/drawing/2014/main" id="{69935812-216D-0EAD-E2B1-60448E5158B6}"/>
              </a:ext>
            </a:extLst>
          </p:cNvPr>
          <p:cNvSpPr>
            <a:spLocks noGrp="1" noChangeAspect="1"/>
          </p:cNvSpPr>
          <p:nvPr>
            <p:ph type="pic" sz="quarter" idx="15" hasCustomPrompt="1"/>
          </p:nvPr>
        </p:nvSpPr>
        <p:spPr>
          <a:xfrm>
            <a:off x="5987888" y="6013832"/>
            <a:ext cx="900000" cy="414170"/>
          </a:xfrm>
          <a:prstGeom prst="rect">
            <a:avLst/>
          </a:prstGeom>
          <a:noFill/>
          <a:ln w="9525">
            <a:noFill/>
            <a:miter lim="800000"/>
            <a:headEnd/>
            <a:tailEnd/>
          </a:ln>
        </p:spPr>
        <p:txBody>
          <a:bodyPr rtlCol="0" anchor="t">
            <a:noAutofit/>
          </a:bodyPr>
          <a:lstStyle>
            <a:lvl1pPr marL="0" marR="0" indent="0" algn="ctr" defTabSz="457200" rtl="0" eaLnBrk="1" fontAlgn="base" latinLnBrk="0" hangingPunct="1">
              <a:lnSpc>
                <a:spcPct val="100000"/>
              </a:lnSpc>
              <a:spcBef>
                <a:spcPct val="20000"/>
              </a:spcBef>
              <a:spcAft>
                <a:spcPct val="0"/>
              </a:spcAft>
              <a:buClr>
                <a:schemeClr val="accent1"/>
              </a:buClr>
              <a:buSzTx/>
              <a:buFont typeface="Arial" panose="020B0604020202020204" pitchFamily="34" charset="0"/>
              <a:buNone/>
              <a:tabLst/>
              <a:defRPr lang="da-DK" sz="700" kern="1200" baseline="0" noProof="0">
                <a:solidFill>
                  <a:schemeClr val="bg2"/>
                </a:solidFill>
                <a:latin typeface="Arial" pitchFamily="34" charset="0"/>
                <a:ea typeface="+mn-ea"/>
                <a:cs typeface="Arial" pitchFamily="34" charset="0"/>
              </a:defRPr>
            </a:lvl1pPr>
          </a:lstStyle>
          <a:p>
            <a:pPr marL="0" marR="0" lvl="0" indent="0" algn="ctr" defTabSz="457200" rtl="0" eaLnBrk="1" fontAlgn="base" latinLnBrk="0" hangingPunct="1">
              <a:lnSpc>
                <a:spcPct val="100000"/>
              </a:lnSpc>
              <a:spcBef>
                <a:spcPct val="20000"/>
              </a:spcBef>
              <a:spcAft>
                <a:spcPct val="0"/>
              </a:spcAft>
              <a:buClr>
                <a:schemeClr val="accent1"/>
              </a:buClr>
              <a:buSzTx/>
              <a:buFont typeface="Arial" panose="020B0604020202020204" pitchFamily="34" charset="0"/>
              <a:buNone/>
              <a:tabLst/>
              <a:defRPr/>
            </a:pPr>
            <a:r>
              <a:rPr lang="da-DK" noProof="0" dirty="0"/>
              <a:t>Kopier og placér GUDP eller fondslogo her</a:t>
            </a:r>
          </a:p>
        </p:txBody>
      </p:sp>
      <p:sp>
        <p:nvSpPr>
          <p:cNvPr id="7" name="Pladsholder til billede 17">
            <a:extLst>
              <a:ext uri="{FF2B5EF4-FFF2-40B4-BE49-F238E27FC236}">
                <a16:creationId xmlns:a16="http://schemas.microsoft.com/office/drawing/2014/main" id="{A6E874BF-7543-2D29-800A-F16E5E59327D}"/>
              </a:ext>
            </a:extLst>
          </p:cNvPr>
          <p:cNvSpPr>
            <a:spLocks noGrp="1"/>
          </p:cNvSpPr>
          <p:nvPr>
            <p:ph type="pic" sz="quarter" idx="36" hasCustomPrompt="1"/>
          </p:nvPr>
        </p:nvSpPr>
        <p:spPr>
          <a:xfrm>
            <a:off x="10828545" y="6013832"/>
            <a:ext cx="856800" cy="360000"/>
          </a:xfrm>
        </p:spPr>
        <p:txBody>
          <a:bodyPr/>
          <a:lstStyle>
            <a:lvl1pPr marL="0" indent="0" algn="ctr">
              <a:buNone/>
              <a:defRPr sz="800">
                <a:solidFill>
                  <a:schemeClr val="bg2"/>
                </a:solidFill>
              </a:defRPr>
            </a:lvl1pPr>
          </a:lstStyle>
          <a:p>
            <a:r>
              <a:rPr lang="da-DK" dirty="0"/>
              <a:t>Placér mørkt eller lyst SEGES Innovation logo</a:t>
            </a:r>
          </a:p>
        </p:txBody>
      </p:sp>
    </p:spTree>
    <p:extLst>
      <p:ext uri="{BB962C8B-B14F-4D97-AF65-F5344CB8AC3E}">
        <p14:creationId xmlns:p14="http://schemas.microsoft.com/office/powerpoint/2010/main" val="337589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29792" y="392885"/>
            <a:ext cx="9858808" cy="711638"/>
          </a:xfrm>
          <a:prstGeom prst="rect">
            <a:avLst/>
          </a:prstGeom>
        </p:spPr>
        <p:txBody>
          <a:bodyPr vert="horz" lIns="0" tIns="0" rIns="0" bIns="0" rtlCol="0" anchor="ctr" anchorCtr="0">
            <a:noAutofit/>
          </a:bodyPr>
          <a:lstStyle/>
          <a:p>
            <a:r>
              <a:rPr lang="da-DK" noProof="0" dirty="0"/>
              <a:t>Overskrift i op til 2 linjer</a:t>
            </a:r>
          </a:p>
        </p:txBody>
      </p:sp>
      <p:sp>
        <p:nvSpPr>
          <p:cNvPr id="3" name="Text Placeholder 2"/>
          <p:cNvSpPr>
            <a:spLocks noGrp="1"/>
          </p:cNvSpPr>
          <p:nvPr>
            <p:ph type="body" idx="1"/>
          </p:nvPr>
        </p:nvSpPr>
        <p:spPr>
          <a:xfrm>
            <a:off x="542925" y="1549399"/>
            <a:ext cx="11104642" cy="4148139"/>
          </a:xfrm>
          <a:prstGeom prst="rect">
            <a:avLst/>
          </a:prstGeom>
        </p:spPr>
        <p:txBody>
          <a:bodyPr vert="horz" lIns="0" tIns="0" rIns="0" bIns="0" rtlCol="0">
            <a:noAutofit/>
          </a:bodyPr>
          <a:lstStyle/>
          <a:p>
            <a:pPr lvl="0"/>
            <a:r>
              <a:rPr lang="da-DK" noProof="0" dirty="0"/>
              <a:t>Klik for at redigere i master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4" name="Date Placeholder 3"/>
          <p:cNvSpPr>
            <a:spLocks noGrp="1"/>
          </p:cNvSpPr>
          <p:nvPr>
            <p:ph type="dt" sz="half" idx="2"/>
          </p:nvPr>
        </p:nvSpPr>
        <p:spPr>
          <a:xfrm>
            <a:off x="10388600" y="452084"/>
            <a:ext cx="1012824" cy="144001"/>
          </a:xfrm>
          <a:prstGeom prst="rect">
            <a:avLst/>
          </a:prstGeom>
        </p:spPr>
        <p:txBody>
          <a:bodyPr vert="horz" lIns="0" tIns="0" rIns="0" bIns="0" rtlCol="0" anchor="t" anchorCtr="0"/>
          <a:lstStyle>
            <a:lvl1pPr algn="r">
              <a:lnSpc>
                <a:spcPct val="92000"/>
              </a:lnSpc>
              <a:defRPr sz="900">
                <a:solidFill>
                  <a:schemeClr val="accent3"/>
                </a:solidFill>
              </a:defRPr>
            </a:lvl1pPr>
          </a:lstStyle>
          <a:p>
            <a:fld id="{2DF656D7-7D58-4B5D-A86F-04246F8E2F68}" type="datetime1">
              <a:rPr lang="da-DK" smtClean="0"/>
              <a:t>04-12-2024</a:t>
            </a:fld>
            <a:endParaRPr lang="da-DK" dirty="0"/>
          </a:p>
        </p:txBody>
      </p:sp>
      <p:sp>
        <p:nvSpPr>
          <p:cNvPr id="6" name="Slide Number Placeholder 5"/>
          <p:cNvSpPr>
            <a:spLocks noGrp="1"/>
          </p:cNvSpPr>
          <p:nvPr>
            <p:ph type="sldNum" sz="quarter" idx="4"/>
          </p:nvPr>
        </p:nvSpPr>
        <p:spPr>
          <a:xfrm>
            <a:off x="11401424" y="452085"/>
            <a:ext cx="246143" cy="144000"/>
          </a:xfrm>
          <a:prstGeom prst="rect">
            <a:avLst/>
          </a:prstGeom>
        </p:spPr>
        <p:txBody>
          <a:bodyPr vert="horz" lIns="0" tIns="0" rIns="0" bIns="0" rtlCol="0" anchor="t" anchorCtr="0"/>
          <a:lstStyle>
            <a:lvl1pPr algn="r">
              <a:lnSpc>
                <a:spcPct val="92000"/>
              </a:lnSpc>
              <a:defRPr sz="900">
                <a:solidFill>
                  <a:schemeClr val="accent3"/>
                </a:solidFill>
              </a:defRPr>
            </a:lvl1pPr>
          </a:lstStyle>
          <a:p>
            <a:fld id="{4F2B6656-7882-4CEF-9850-9EB873E823C4}" type="slidenum">
              <a:rPr lang="da-DK" smtClean="0"/>
              <a:pPr/>
              <a:t>‹nr.›</a:t>
            </a:fld>
            <a:endParaRPr lang="da-DK"/>
          </a:p>
        </p:txBody>
      </p:sp>
      <p:pic>
        <p:nvPicPr>
          <p:cNvPr id="8" name="Billede 7">
            <a:extLst>
              <a:ext uri="{FF2B5EF4-FFF2-40B4-BE49-F238E27FC236}">
                <a16:creationId xmlns:a16="http://schemas.microsoft.com/office/drawing/2014/main" id="{5A28E9EC-BC9A-4D03-A0B6-399FCB73B80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829118" y="6028696"/>
            <a:ext cx="857484" cy="359022"/>
          </a:xfrm>
          <a:prstGeom prst="rect">
            <a:avLst/>
          </a:prstGeom>
        </p:spPr>
      </p:pic>
    </p:spTree>
    <p:extLst>
      <p:ext uri="{BB962C8B-B14F-4D97-AF65-F5344CB8AC3E}">
        <p14:creationId xmlns:p14="http://schemas.microsoft.com/office/powerpoint/2010/main" val="551831889"/>
      </p:ext>
    </p:extLst>
  </p:cSld>
  <p:clrMap bg1="lt1" tx1="dk1" bg2="lt2" tx2="dk2" accent1="accent1" accent2="accent2" accent3="accent3" accent4="accent4" accent5="accent5" accent6="accent6" hlink="hlink" folHlink="folHlink"/>
  <p:sldLayoutIdLst>
    <p:sldLayoutId id="2147483754" r:id="rId1"/>
    <p:sldLayoutId id="2147483750" r:id="rId2"/>
  </p:sldLayoutIdLst>
  <p:hf sldNum="0" hdr="0" ftr="0" dt="0"/>
  <p:txStyles>
    <p:titleStyle>
      <a:lvl1pPr algn="l" defTabSz="914400" rtl="0" eaLnBrk="1" latinLnBrk="0" hangingPunct="1">
        <a:lnSpc>
          <a:spcPct val="90000"/>
        </a:lnSpc>
        <a:spcBef>
          <a:spcPct val="0"/>
        </a:spcBef>
        <a:buNone/>
        <a:defRPr sz="2800" b="1" kern="1200" baseline="0">
          <a:solidFill>
            <a:schemeClr val="tx2"/>
          </a:solidFill>
          <a:latin typeface="+mj-lt"/>
          <a:ea typeface="+mj-ea"/>
          <a:cs typeface="+mj-cs"/>
        </a:defRPr>
      </a:lvl1pPr>
    </p:titleStyle>
    <p:bodyStyle>
      <a:lvl1pPr marL="285750" indent="-285750" algn="l" defTabSz="914400" rtl="0" eaLnBrk="1" latinLnBrk="0" hangingPunct="1">
        <a:lnSpc>
          <a:spcPct val="94000"/>
        </a:lnSpc>
        <a:spcBef>
          <a:spcPts val="0"/>
        </a:spcBef>
        <a:spcAft>
          <a:spcPts val="600"/>
        </a:spcAft>
        <a:buFont typeface="Arial"/>
        <a:buChar char="•"/>
        <a:defRPr sz="2400" b="0" kern="1200">
          <a:solidFill>
            <a:srgbClr val="000000"/>
          </a:solidFill>
          <a:latin typeface="+mn-lt"/>
          <a:ea typeface="+mn-ea"/>
          <a:cs typeface="+mn-cs"/>
        </a:defRPr>
      </a:lvl1pPr>
      <a:lvl2pPr marL="537750" indent="-285750" algn="l" defTabSz="914400" rtl="0" eaLnBrk="1" latinLnBrk="0" hangingPunct="1">
        <a:lnSpc>
          <a:spcPct val="105000"/>
        </a:lnSpc>
        <a:spcBef>
          <a:spcPts val="0"/>
        </a:spcBef>
        <a:spcAft>
          <a:spcPts val="600"/>
        </a:spcAft>
        <a:buFont typeface="Arial"/>
        <a:buChar char="•"/>
        <a:defRPr sz="2200" b="0" kern="1200">
          <a:solidFill>
            <a:srgbClr val="000000"/>
          </a:solidFill>
          <a:latin typeface="+mn-lt"/>
          <a:ea typeface="+mn-ea"/>
          <a:cs typeface="+mn-cs"/>
        </a:defRPr>
      </a:lvl2pPr>
      <a:lvl3pPr marL="807750" indent="-285750" algn="l" defTabSz="914400" rtl="0" eaLnBrk="1" latinLnBrk="0" hangingPunct="1">
        <a:lnSpc>
          <a:spcPct val="105000"/>
        </a:lnSpc>
        <a:spcBef>
          <a:spcPts val="0"/>
        </a:spcBef>
        <a:spcAft>
          <a:spcPts val="600"/>
        </a:spcAft>
        <a:buFont typeface="Arial"/>
        <a:buChar char="•"/>
        <a:defRPr sz="2000" b="0" kern="1200">
          <a:solidFill>
            <a:srgbClr val="000000"/>
          </a:solidFill>
          <a:latin typeface="+mn-lt"/>
          <a:ea typeface="+mn-ea"/>
          <a:cs typeface="+mn-cs"/>
        </a:defRPr>
      </a:lvl3pPr>
      <a:lvl4pPr marL="976950" indent="-285750" algn="l" defTabSz="914400" rtl="0" eaLnBrk="1" latinLnBrk="0" hangingPunct="1">
        <a:lnSpc>
          <a:spcPct val="105000"/>
        </a:lnSpc>
        <a:spcBef>
          <a:spcPts val="0"/>
        </a:spcBef>
        <a:spcAft>
          <a:spcPts val="600"/>
        </a:spcAft>
        <a:buFont typeface="Arial"/>
        <a:buChar char="•"/>
        <a:defRPr sz="1800" b="0" kern="1200">
          <a:solidFill>
            <a:srgbClr val="000000"/>
          </a:solidFill>
          <a:latin typeface="+mn-lt"/>
          <a:ea typeface="+mn-ea"/>
          <a:cs typeface="+mn-cs"/>
        </a:defRPr>
      </a:lvl4pPr>
      <a:lvl5pPr marL="1138950" indent="-285750" algn="l" defTabSz="914400" rtl="0" eaLnBrk="1" latinLnBrk="0" hangingPunct="1">
        <a:lnSpc>
          <a:spcPct val="105000"/>
        </a:lnSpc>
        <a:spcBef>
          <a:spcPts val="0"/>
        </a:spcBef>
        <a:spcAft>
          <a:spcPts val="600"/>
        </a:spcAft>
        <a:buFont typeface="Arial"/>
        <a:buChar char="•"/>
        <a:defRPr sz="1800" b="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22.jpe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ladsholder til billede 1">
            <a:extLst>
              <a:ext uri="{FF2B5EF4-FFF2-40B4-BE49-F238E27FC236}">
                <a16:creationId xmlns:a16="http://schemas.microsoft.com/office/drawing/2014/main" id="{18747FAC-0C20-3EC2-FBB7-EBF05A345B95}"/>
              </a:ext>
            </a:extLst>
          </p:cNvPr>
          <p:cNvPicPr>
            <a:picLocks noGrp="1" noChangeAspect="1"/>
          </p:cNvPicPr>
          <p:nvPr>
            <p:ph type="pic" sz="quarter" idx="14"/>
          </p:nvPr>
        </p:nvPicPr>
        <p:blipFill>
          <a:blip r:embed="rId2" cstate="screen">
            <a:extLst>
              <a:ext uri="{28A0092B-C50C-407E-A947-70E740481C1C}">
                <a14:useLocalDpi xmlns:a14="http://schemas.microsoft.com/office/drawing/2010/main"/>
              </a:ext>
            </a:extLst>
          </a:blip>
          <a:srcRect/>
          <a:stretch>
            <a:fillRect/>
          </a:stretch>
        </p:blipFill>
        <p:spPr>
          <a:xfrm>
            <a:off x="-1" y="-9525"/>
            <a:ext cx="12190413" cy="6867525"/>
          </a:xfrm>
          <a:prstGeom prst="rect">
            <a:avLst/>
          </a:prstGeom>
        </p:spPr>
      </p:pic>
      <p:sp>
        <p:nvSpPr>
          <p:cNvPr id="13" name="Pladsholder til tekst 12">
            <a:extLst>
              <a:ext uri="{FF2B5EF4-FFF2-40B4-BE49-F238E27FC236}">
                <a16:creationId xmlns:a16="http://schemas.microsoft.com/office/drawing/2014/main" id="{DBF6A021-6892-A1FA-CEAE-048ADAA9FEC3}"/>
              </a:ext>
            </a:extLst>
          </p:cNvPr>
          <p:cNvSpPr>
            <a:spLocks noGrp="1"/>
          </p:cNvSpPr>
          <p:nvPr>
            <p:ph type="body" sz="quarter" idx="24"/>
          </p:nvPr>
        </p:nvSpPr>
        <p:spPr>
          <a:xfrm>
            <a:off x="3104694" y="4187438"/>
            <a:ext cx="6295680" cy="2418461"/>
          </a:xfrm>
        </p:spPr>
        <p:txBody>
          <a:bodyPr/>
          <a:lstStyle/>
          <a:p>
            <a:endParaRPr lang="da-DK" dirty="0"/>
          </a:p>
        </p:txBody>
      </p:sp>
      <p:sp>
        <p:nvSpPr>
          <p:cNvPr id="10" name="Titel 9">
            <a:extLst>
              <a:ext uri="{FF2B5EF4-FFF2-40B4-BE49-F238E27FC236}">
                <a16:creationId xmlns:a16="http://schemas.microsoft.com/office/drawing/2014/main" id="{D6BB58DE-9431-0A0B-A3D0-16F213874136}"/>
              </a:ext>
            </a:extLst>
          </p:cNvPr>
          <p:cNvSpPr>
            <a:spLocks noGrp="1"/>
          </p:cNvSpPr>
          <p:nvPr>
            <p:ph type="ctrTitle"/>
          </p:nvPr>
        </p:nvSpPr>
        <p:spPr>
          <a:xfrm>
            <a:off x="3206540" y="4410915"/>
            <a:ext cx="5914064" cy="866648"/>
          </a:xfrm>
        </p:spPr>
        <p:txBody>
          <a:bodyPr/>
          <a:lstStyle/>
          <a:p>
            <a:r>
              <a:rPr lang="da-DK" dirty="0"/>
              <a:t>Sprøjteteknik med forskellige dyser og tryk</a:t>
            </a:r>
          </a:p>
        </p:txBody>
      </p:sp>
      <p:sp>
        <p:nvSpPr>
          <p:cNvPr id="14" name="Pladsholder til tekst 13">
            <a:extLst>
              <a:ext uri="{FF2B5EF4-FFF2-40B4-BE49-F238E27FC236}">
                <a16:creationId xmlns:a16="http://schemas.microsoft.com/office/drawing/2014/main" id="{EF9ADA93-1326-FC50-F019-F097CE231092}"/>
              </a:ext>
            </a:extLst>
          </p:cNvPr>
          <p:cNvSpPr>
            <a:spLocks noGrp="1"/>
          </p:cNvSpPr>
          <p:nvPr>
            <p:ph type="body" sz="quarter" idx="27"/>
          </p:nvPr>
        </p:nvSpPr>
        <p:spPr>
          <a:xfrm>
            <a:off x="3295502" y="5761731"/>
            <a:ext cx="5914064" cy="416847"/>
          </a:xfrm>
        </p:spPr>
        <p:txBody>
          <a:bodyPr/>
          <a:lstStyle/>
          <a:p>
            <a:r>
              <a:rPr lang="da-DK" dirty="0"/>
              <a:t>SEGES Innovation 2024</a:t>
            </a:r>
          </a:p>
          <a:p>
            <a:r>
              <a:rPr lang="da-DK" dirty="0"/>
              <a:t>Støttet af Miljøstyrelsen</a:t>
            </a:r>
          </a:p>
        </p:txBody>
      </p:sp>
      <p:sp>
        <p:nvSpPr>
          <p:cNvPr id="16" name="Pladsholder til billede 15">
            <a:extLst>
              <a:ext uri="{FF2B5EF4-FFF2-40B4-BE49-F238E27FC236}">
                <a16:creationId xmlns:a16="http://schemas.microsoft.com/office/drawing/2014/main" id="{68005B49-FA27-CBA0-7FD6-1987FE747461}"/>
              </a:ext>
            </a:extLst>
          </p:cNvPr>
          <p:cNvSpPr>
            <a:spLocks noGrp="1"/>
          </p:cNvSpPr>
          <p:nvPr>
            <p:ph type="pic" sz="quarter" idx="35"/>
          </p:nvPr>
        </p:nvSpPr>
        <p:spPr/>
        <p:txBody>
          <a:bodyPr/>
          <a:lstStyle/>
          <a:p>
            <a:endParaRPr lang="da-DK"/>
          </a:p>
        </p:txBody>
      </p:sp>
      <p:sp>
        <p:nvSpPr>
          <p:cNvPr id="12" name="Pladsholder til billede 11">
            <a:extLst>
              <a:ext uri="{FF2B5EF4-FFF2-40B4-BE49-F238E27FC236}">
                <a16:creationId xmlns:a16="http://schemas.microsoft.com/office/drawing/2014/main" id="{B911B5FA-93EF-257A-D28D-CD5EAD854B28}"/>
              </a:ext>
            </a:extLst>
          </p:cNvPr>
          <p:cNvSpPr>
            <a:spLocks noGrp="1"/>
          </p:cNvSpPr>
          <p:nvPr>
            <p:ph type="pic" sz="quarter" idx="15"/>
          </p:nvPr>
        </p:nvSpPr>
        <p:spPr/>
        <p:txBody>
          <a:bodyPr/>
          <a:lstStyle/>
          <a:p>
            <a:endParaRPr lang="da-DK" dirty="0"/>
          </a:p>
        </p:txBody>
      </p:sp>
      <p:sp>
        <p:nvSpPr>
          <p:cNvPr id="17" name="Pladsholder til billede 16">
            <a:extLst>
              <a:ext uri="{FF2B5EF4-FFF2-40B4-BE49-F238E27FC236}">
                <a16:creationId xmlns:a16="http://schemas.microsoft.com/office/drawing/2014/main" id="{B6E12B04-D69D-9214-DDD4-814D2FA7BEFE}"/>
              </a:ext>
            </a:extLst>
          </p:cNvPr>
          <p:cNvSpPr>
            <a:spLocks noGrp="1"/>
          </p:cNvSpPr>
          <p:nvPr>
            <p:ph type="pic" sz="quarter" idx="36"/>
          </p:nvPr>
        </p:nvSpPr>
        <p:spPr/>
        <p:txBody>
          <a:bodyPr/>
          <a:lstStyle/>
          <a:p>
            <a:endParaRPr lang="da-DK"/>
          </a:p>
        </p:txBody>
      </p:sp>
    </p:spTree>
    <p:extLst>
      <p:ext uri="{BB962C8B-B14F-4D97-AF65-F5344CB8AC3E}">
        <p14:creationId xmlns:p14="http://schemas.microsoft.com/office/powerpoint/2010/main" val="33800647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Billede 17" descr="Et billede, der indeholder græs, udendørs, plante, sky&#10;&#10;Automatisk genereret beskrivelse">
            <a:extLst>
              <a:ext uri="{FF2B5EF4-FFF2-40B4-BE49-F238E27FC236}">
                <a16:creationId xmlns:a16="http://schemas.microsoft.com/office/drawing/2014/main" id="{9FCD971A-CB13-4C71-7D53-5218B97967B9}"/>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0" y="3625911"/>
            <a:ext cx="4124185" cy="2717740"/>
          </a:xfrm>
          <a:prstGeom prst="rect">
            <a:avLst/>
          </a:prstGeom>
        </p:spPr>
      </p:pic>
      <p:pic>
        <p:nvPicPr>
          <p:cNvPr id="16" name="Billede 15" descr="Et billede, der indeholder udendørs, græs, vand, jord&#10;&#10;Automatisk genereret beskrivelse">
            <a:extLst>
              <a:ext uri="{FF2B5EF4-FFF2-40B4-BE49-F238E27FC236}">
                <a16:creationId xmlns:a16="http://schemas.microsoft.com/office/drawing/2014/main" id="{52F82787-5254-8911-2FFB-42D7F247BC9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69773" y="675131"/>
            <a:ext cx="4085544" cy="2725085"/>
          </a:xfrm>
          <a:prstGeom prst="rect">
            <a:avLst/>
          </a:prstGeom>
        </p:spPr>
      </p:pic>
      <p:sp>
        <p:nvSpPr>
          <p:cNvPr id="2" name="Titel 1">
            <a:extLst>
              <a:ext uri="{FF2B5EF4-FFF2-40B4-BE49-F238E27FC236}">
                <a16:creationId xmlns:a16="http://schemas.microsoft.com/office/drawing/2014/main" id="{6C5B0D8D-D0E9-B7D3-A546-1F3716F3A169}"/>
              </a:ext>
            </a:extLst>
          </p:cNvPr>
          <p:cNvSpPr>
            <a:spLocks noGrp="1"/>
          </p:cNvSpPr>
          <p:nvPr>
            <p:ph type="title"/>
          </p:nvPr>
        </p:nvSpPr>
        <p:spPr>
          <a:xfrm>
            <a:off x="529792" y="-83270"/>
            <a:ext cx="9385731" cy="711638"/>
          </a:xfrm>
        </p:spPr>
        <p:txBody>
          <a:bodyPr/>
          <a:lstStyle/>
          <a:p>
            <a:r>
              <a:rPr lang="da-DK" dirty="0"/>
              <a:t>Sammenligning af alle dyser ved 3 bar</a:t>
            </a:r>
          </a:p>
        </p:txBody>
      </p:sp>
      <p:pic>
        <p:nvPicPr>
          <p:cNvPr id="4" name="Billede 3" descr="Et billede, der indeholder udendørs, græs, vand, jord&#10;&#10;Automatisk genereret beskrivelse">
            <a:extLst>
              <a:ext uri="{FF2B5EF4-FFF2-40B4-BE49-F238E27FC236}">
                <a16:creationId xmlns:a16="http://schemas.microsoft.com/office/drawing/2014/main" id="{B2CAC6B4-BFC0-12B5-5FB8-E210BF039C1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6323" y="666915"/>
            <a:ext cx="4097862" cy="2733301"/>
          </a:xfrm>
          <a:prstGeom prst="rect">
            <a:avLst/>
          </a:prstGeom>
        </p:spPr>
      </p:pic>
      <p:pic>
        <p:nvPicPr>
          <p:cNvPr id="7" name="Billede 6" descr="Et billede, der indeholder udendørs, græs, fugl, vand&#10;&#10;Automatisk genereret beskrivelse">
            <a:extLst>
              <a:ext uri="{FF2B5EF4-FFF2-40B4-BE49-F238E27FC236}">
                <a16:creationId xmlns:a16="http://schemas.microsoft.com/office/drawing/2014/main" id="{FBFD4130-5567-B7BE-A552-BA963376DD0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171873" y="3621571"/>
            <a:ext cx="4083444" cy="2723625"/>
          </a:xfrm>
          <a:prstGeom prst="rect">
            <a:avLst/>
          </a:prstGeom>
        </p:spPr>
      </p:pic>
      <p:pic>
        <p:nvPicPr>
          <p:cNvPr id="8" name="Billede 7" descr="Et billede, der indeholder udendørs, græs, plante, sky&#10;&#10;Automatisk genereret beskrivelse">
            <a:extLst>
              <a:ext uri="{FF2B5EF4-FFF2-40B4-BE49-F238E27FC236}">
                <a16:creationId xmlns:a16="http://schemas.microsoft.com/office/drawing/2014/main" id="{D6393527-6372-8D15-167C-2B2D9762C183}"/>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8315123" y="3621571"/>
            <a:ext cx="3865465" cy="2689674"/>
          </a:xfrm>
          <a:prstGeom prst="rect">
            <a:avLst/>
          </a:prstGeom>
        </p:spPr>
      </p:pic>
      <p:pic>
        <p:nvPicPr>
          <p:cNvPr id="9" name="Billede 8" descr="Et billede, der indeholder udendørs, græs, sky, vand&#10;&#10;Automatisk genereret beskrivelse">
            <a:extLst>
              <a:ext uri="{FF2B5EF4-FFF2-40B4-BE49-F238E27FC236}">
                <a16:creationId xmlns:a16="http://schemas.microsoft.com/office/drawing/2014/main" id="{6F423656-ACA9-680F-4506-81DC6F878ECD}"/>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8315123" y="628368"/>
            <a:ext cx="3875290" cy="2752854"/>
          </a:xfrm>
          <a:prstGeom prst="rect">
            <a:avLst/>
          </a:prstGeom>
        </p:spPr>
      </p:pic>
      <p:sp>
        <p:nvSpPr>
          <p:cNvPr id="10" name="Tekstfelt 9">
            <a:extLst>
              <a:ext uri="{FF2B5EF4-FFF2-40B4-BE49-F238E27FC236}">
                <a16:creationId xmlns:a16="http://schemas.microsoft.com/office/drawing/2014/main" id="{774C5FB5-A5D5-AC8F-95A3-334334E0D0C9}"/>
              </a:ext>
            </a:extLst>
          </p:cNvPr>
          <p:cNvSpPr txBox="1"/>
          <p:nvPr/>
        </p:nvSpPr>
        <p:spPr>
          <a:xfrm>
            <a:off x="1237080" y="2888478"/>
            <a:ext cx="1695977" cy="369332"/>
          </a:xfrm>
          <a:prstGeom prst="rect">
            <a:avLst/>
          </a:prstGeom>
          <a:noFill/>
        </p:spPr>
        <p:txBody>
          <a:bodyPr wrap="none" lIns="0" tIns="0" rIns="0" bIns="0" rtlCol="0">
            <a:spAutoFit/>
          </a:bodyPr>
          <a:lstStyle/>
          <a:p>
            <a:r>
              <a:rPr lang="da-DK" sz="2400" b="1" dirty="0">
                <a:solidFill>
                  <a:schemeClr val="bg1"/>
                </a:solidFill>
                <a:effectLst>
                  <a:outerShdw blurRad="38100" dist="38100" dir="2700000" algn="tl">
                    <a:srgbClr val="000000">
                      <a:alpha val="43137"/>
                    </a:srgbClr>
                  </a:outerShdw>
                </a:effectLst>
              </a:rPr>
              <a:t>Refleks 025</a:t>
            </a:r>
          </a:p>
        </p:txBody>
      </p:sp>
      <p:sp>
        <p:nvSpPr>
          <p:cNvPr id="11" name="Tekstfelt 10">
            <a:extLst>
              <a:ext uri="{FF2B5EF4-FFF2-40B4-BE49-F238E27FC236}">
                <a16:creationId xmlns:a16="http://schemas.microsoft.com/office/drawing/2014/main" id="{FDAC9FFD-396F-016B-C908-DFA79EC9DDB6}"/>
              </a:ext>
            </a:extLst>
          </p:cNvPr>
          <p:cNvSpPr txBox="1"/>
          <p:nvPr/>
        </p:nvSpPr>
        <p:spPr>
          <a:xfrm>
            <a:off x="5728731" y="2888478"/>
            <a:ext cx="1146148" cy="369332"/>
          </a:xfrm>
          <a:prstGeom prst="rect">
            <a:avLst/>
          </a:prstGeom>
          <a:noFill/>
        </p:spPr>
        <p:txBody>
          <a:bodyPr wrap="none" lIns="0" tIns="0" rIns="0" bIns="0" rtlCol="0">
            <a:spAutoFit/>
          </a:bodyPr>
          <a:lstStyle/>
          <a:p>
            <a:r>
              <a:rPr lang="da-DK" sz="2400" b="1" dirty="0">
                <a:solidFill>
                  <a:schemeClr val="bg1"/>
                </a:solidFill>
                <a:effectLst>
                  <a:outerShdw blurRad="38100" dist="38100" dir="2700000" algn="tl">
                    <a:srgbClr val="000000">
                      <a:alpha val="43137"/>
                    </a:srgbClr>
                  </a:outerShdw>
                </a:effectLst>
              </a:rPr>
              <a:t>IDKT 03</a:t>
            </a:r>
          </a:p>
        </p:txBody>
      </p:sp>
      <p:sp>
        <p:nvSpPr>
          <p:cNvPr id="12" name="Tekstfelt 11">
            <a:extLst>
              <a:ext uri="{FF2B5EF4-FFF2-40B4-BE49-F238E27FC236}">
                <a16:creationId xmlns:a16="http://schemas.microsoft.com/office/drawing/2014/main" id="{8D930FA9-5393-3EDB-3864-91FF1DD44B57}"/>
              </a:ext>
            </a:extLst>
          </p:cNvPr>
          <p:cNvSpPr txBox="1"/>
          <p:nvPr/>
        </p:nvSpPr>
        <p:spPr>
          <a:xfrm>
            <a:off x="394910" y="5821753"/>
            <a:ext cx="3676650" cy="369332"/>
          </a:xfrm>
          <a:prstGeom prst="rect">
            <a:avLst/>
          </a:prstGeom>
          <a:noFill/>
        </p:spPr>
        <p:txBody>
          <a:bodyPr wrap="square" lIns="0" tIns="0" rIns="0" bIns="0" rtlCol="0">
            <a:spAutoFit/>
          </a:bodyPr>
          <a:lstStyle/>
          <a:p>
            <a:r>
              <a:rPr lang="da-DK" sz="2400" b="1" dirty="0">
                <a:solidFill>
                  <a:schemeClr val="bg1"/>
                </a:solidFill>
                <a:effectLst>
                  <a:outerShdw blurRad="38100" dist="38100" dir="2700000" algn="tl">
                    <a:srgbClr val="000000">
                      <a:alpha val="43137"/>
                    </a:srgbClr>
                  </a:outerShdw>
                </a:effectLst>
              </a:rPr>
              <a:t>TurboDrop HiSpeed 025</a:t>
            </a:r>
          </a:p>
        </p:txBody>
      </p:sp>
      <p:sp>
        <p:nvSpPr>
          <p:cNvPr id="13" name="Tekstfelt 12">
            <a:extLst>
              <a:ext uri="{FF2B5EF4-FFF2-40B4-BE49-F238E27FC236}">
                <a16:creationId xmlns:a16="http://schemas.microsoft.com/office/drawing/2014/main" id="{7955C317-36A6-9DBA-F7FC-8485C214030D}"/>
              </a:ext>
            </a:extLst>
          </p:cNvPr>
          <p:cNvSpPr txBox="1"/>
          <p:nvPr/>
        </p:nvSpPr>
        <p:spPr>
          <a:xfrm>
            <a:off x="5641973" y="5841694"/>
            <a:ext cx="1111907" cy="369332"/>
          </a:xfrm>
          <a:prstGeom prst="rect">
            <a:avLst/>
          </a:prstGeom>
          <a:noFill/>
        </p:spPr>
        <p:txBody>
          <a:bodyPr wrap="none" lIns="0" tIns="0" rIns="0" bIns="0" rtlCol="0">
            <a:spAutoFit/>
          </a:bodyPr>
          <a:lstStyle/>
          <a:p>
            <a:r>
              <a:rPr lang="da-DK" sz="2400" b="1" dirty="0">
                <a:solidFill>
                  <a:schemeClr val="bg1"/>
                </a:solidFill>
                <a:effectLst>
                  <a:outerShdw blurRad="38100" dist="38100" dir="2700000" algn="tl">
                    <a:srgbClr val="000000">
                      <a:alpha val="43137"/>
                    </a:srgbClr>
                  </a:outerShdw>
                </a:effectLst>
              </a:rPr>
              <a:t>IDTA 03</a:t>
            </a:r>
          </a:p>
        </p:txBody>
      </p:sp>
      <p:sp>
        <p:nvSpPr>
          <p:cNvPr id="14" name="Tekstfelt 13">
            <a:extLst>
              <a:ext uri="{FF2B5EF4-FFF2-40B4-BE49-F238E27FC236}">
                <a16:creationId xmlns:a16="http://schemas.microsoft.com/office/drawing/2014/main" id="{C5B5A395-030A-B81D-8344-10012868C5B6}"/>
              </a:ext>
            </a:extLst>
          </p:cNvPr>
          <p:cNvSpPr txBox="1"/>
          <p:nvPr/>
        </p:nvSpPr>
        <p:spPr>
          <a:xfrm>
            <a:off x="9782175" y="2878806"/>
            <a:ext cx="1146148" cy="369332"/>
          </a:xfrm>
          <a:prstGeom prst="rect">
            <a:avLst/>
          </a:prstGeom>
          <a:noFill/>
        </p:spPr>
        <p:txBody>
          <a:bodyPr wrap="none" lIns="0" tIns="0" rIns="0" bIns="0" rtlCol="0">
            <a:spAutoFit/>
          </a:bodyPr>
          <a:lstStyle/>
          <a:p>
            <a:r>
              <a:rPr lang="da-DK" sz="2400" b="1" dirty="0">
                <a:solidFill>
                  <a:schemeClr val="bg1"/>
                </a:solidFill>
                <a:effectLst>
                  <a:outerShdw blurRad="38100" dist="38100" dir="2700000" algn="tl">
                    <a:srgbClr val="000000">
                      <a:alpha val="43137"/>
                    </a:srgbClr>
                  </a:outerShdw>
                </a:effectLst>
              </a:rPr>
              <a:t>IDKT 04</a:t>
            </a:r>
          </a:p>
        </p:txBody>
      </p:sp>
      <p:sp>
        <p:nvSpPr>
          <p:cNvPr id="15" name="Tekstfelt 14">
            <a:extLst>
              <a:ext uri="{FF2B5EF4-FFF2-40B4-BE49-F238E27FC236}">
                <a16:creationId xmlns:a16="http://schemas.microsoft.com/office/drawing/2014/main" id="{8252D7E7-A8ED-7236-8507-FC86C1CC6654}"/>
              </a:ext>
            </a:extLst>
          </p:cNvPr>
          <p:cNvSpPr txBox="1"/>
          <p:nvPr/>
        </p:nvSpPr>
        <p:spPr>
          <a:xfrm>
            <a:off x="10068286" y="5875237"/>
            <a:ext cx="735779" cy="369332"/>
          </a:xfrm>
          <a:prstGeom prst="rect">
            <a:avLst/>
          </a:prstGeom>
          <a:noFill/>
        </p:spPr>
        <p:txBody>
          <a:bodyPr wrap="none" lIns="0" tIns="0" rIns="0" bIns="0" rtlCol="0">
            <a:spAutoFit/>
          </a:bodyPr>
          <a:lstStyle/>
          <a:p>
            <a:r>
              <a:rPr lang="da-DK" sz="2400" b="1" dirty="0">
                <a:solidFill>
                  <a:schemeClr val="bg1"/>
                </a:solidFill>
                <a:effectLst>
                  <a:outerShdw blurRad="38100" dist="38100" dir="2700000" algn="tl">
                    <a:srgbClr val="000000">
                      <a:alpha val="43137"/>
                    </a:srgbClr>
                  </a:outerShdw>
                </a:effectLst>
              </a:rPr>
              <a:t>ID 03</a:t>
            </a:r>
          </a:p>
        </p:txBody>
      </p:sp>
    </p:spTree>
    <p:extLst>
      <p:ext uri="{BB962C8B-B14F-4D97-AF65-F5344CB8AC3E}">
        <p14:creationId xmlns:p14="http://schemas.microsoft.com/office/powerpoint/2010/main" val="21755421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descr="Et billede, der indeholder græs, udendørs, plante, sky&#10;&#10;Automatisk genereret beskrivelse">
            <a:extLst>
              <a:ext uri="{FF2B5EF4-FFF2-40B4-BE49-F238E27FC236}">
                <a16:creationId xmlns:a16="http://schemas.microsoft.com/office/drawing/2014/main" id="{4875A36B-4EAB-5A91-2824-8DCDADFB157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
            <a:ext cx="10304206" cy="6872963"/>
          </a:xfrm>
          <a:prstGeom prst="rect">
            <a:avLst/>
          </a:prstGeom>
        </p:spPr>
      </p:pic>
      <p:sp>
        <p:nvSpPr>
          <p:cNvPr id="8" name="Tekstfelt 7">
            <a:extLst>
              <a:ext uri="{FF2B5EF4-FFF2-40B4-BE49-F238E27FC236}">
                <a16:creationId xmlns:a16="http://schemas.microsoft.com/office/drawing/2014/main" id="{6364CB23-9A25-40EC-826D-8658F3ECE391}"/>
              </a:ext>
            </a:extLst>
          </p:cNvPr>
          <p:cNvSpPr txBox="1"/>
          <p:nvPr/>
        </p:nvSpPr>
        <p:spPr>
          <a:xfrm>
            <a:off x="770709" y="5633885"/>
            <a:ext cx="4519748" cy="984885"/>
          </a:xfrm>
          <a:prstGeom prst="rect">
            <a:avLst/>
          </a:prstGeom>
          <a:noFill/>
        </p:spPr>
        <p:txBody>
          <a:bodyPr wrap="square" lIns="0" tIns="0" rIns="0" bIns="0" rtlCol="0">
            <a:spAutoFit/>
          </a:bodyPr>
          <a:lstStyle/>
          <a:p>
            <a:r>
              <a:rPr lang="da-DK" sz="3200" b="1" dirty="0">
                <a:solidFill>
                  <a:schemeClr val="bg1"/>
                </a:solidFill>
                <a:effectLst>
                  <a:outerShdw blurRad="38100" dist="38100" dir="2700000" algn="tl">
                    <a:srgbClr val="000000">
                      <a:alpha val="43137"/>
                    </a:srgbClr>
                  </a:outerShdw>
                </a:effectLst>
              </a:rPr>
              <a:t>TurboDrop HiSpeed</a:t>
            </a:r>
          </a:p>
          <a:p>
            <a:pPr algn="ctr"/>
            <a:r>
              <a:rPr lang="da-DK" sz="3200" b="1" dirty="0">
                <a:solidFill>
                  <a:schemeClr val="bg1"/>
                </a:solidFill>
                <a:effectLst>
                  <a:outerShdw blurRad="38100" dist="38100" dir="2700000" algn="tl">
                    <a:srgbClr val="000000">
                      <a:alpha val="43137"/>
                    </a:srgbClr>
                  </a:outerShdw>
                </a:effectLst>
              </a:rPr>
              <a:t>025 – 1,5 bar</a:t>
            </a:r>
          </a:p>
        </p:txBody>
      </p:sp>
      <p:sp>
        <p:nvSpPr>
          <p:cNvPr id="9" name="Tekstfelt 8">
            <a:extLst>
              <a:ext uri="{FF2B5EF4-FFF2-40B4-BE49-F238E27FC236}">
                <a16:creationId xmlns:a16="http://schemas.microsoft.com/office/drawing/2014/main" id="{4B34F529-389B-760A-3B1D-3AD81D1C7D7B}"/>
              </a:ext>
            </a:extLst>
          </p:cNvPr>
          <p:cNvSpPr txBox="1"/>
          <p:nvPr/>
        </p:nvSpPr>
        <p:spPr>
          <a:xfrm>
            <a:off x="5876933" y="5633884"/>
            <a:ext cx="3840796" cy="984885"/>
          </a:xfrm>
          <a:prstGeom prst="rect">
            <a:avLst/>
          </a:prstGeom>
          <a:noFill/>
        </p:spPr>
        <p:txBody>
          <a:bodyPr wrap="square" lIns="0" tIns="0" rIns="0" bIns="0" rtlCol="0">
            <a:spAutoFit/>
          </a:bodyPr>
          <a:lstStyle/>
          <a:p>
            <a:pPr algn="ctr"/>
            <a:r>
              <a:rPr lang="da-DK" sz="3200" b="1" dirty="0">
                <a:solidFill>
                  <a:schemeClr val="bg1"/>
                </a:solidFill>
                <a:effectLst>
                  <a:outerShdw blurRad="38100" dist="38100" dir="2700000" algn="tl">
                    <a:srgbClr val="000000">
                      <a:alpha val="43137"/>
                    </a:srgbClr>
                  </a:outerShdw>
                </a:effectLst>
              </a:rPr>
              <a:t>Refleks/lavdrift</a:t>
            </a:r>
          </a:p>
          <a:p>
            <a:pPr algn="ctr"/>
            <a:r>
              <a:rPr lang="da-DK" sz="3200" b="1" dirty="0">
                <a:solidFill>
                  <a:schemeClr val="bg1"/>
                </a:solidFill>
                <a:effectLst>
                  <a:outerShdw blurRad="38100" dist="38100" dir="2700000" algn="tl">
                    <a:srgbClr val="000000">
                      <a:alpha val="43137"/>
                    </a:srgbClr>
                  </a:outerShdw>
                </a:effectLst>
              </a:rPr>
              <a:t>0,25 – 1,5 bar</a:t>
            </a:r>
          </a:p>
        </p:txBody>
      </p:sp>
    </p:spTree>
    <p:extLst>
      <p:ext uri="{BB962C8B-B14F-4D97-AF65-F5344CB8AC3E}">
        <p14:creationId xmlns:p14="http://schemas.microsoft.com/office/powerpoint/2010/main" val="16271930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descr="Et billede, der indeholder udendørs, græs, plante, sky&#10;&#10;Automatisk genereret beskrivelse">
            <a:extLst>
              <a:ext uri="{FF2B5EF4-FFF2-40B4-BE49-F238E27FC236}">
                <a16:creationId xmlns:a16="http://schemas.microsoft.com/office/drawing/2014/main" id="{0ABA0288-D04C-6A00-4CA6-8A9DE0AC97A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0281980" cy="6858000"/>
          </a:xfrm>
          <a:prstGeom prst="rect">
            <a:avLst/>
          </a:prstGeom>
        </p:spPr>
      </p:pic>
      <p:sp>
        <p:nvSpPr>
          <p:cNvPr id="6" name="Tekstfelt 5">
            <a:extLst>
              <a:ext uri="{FF2B5EF4-FFF2-40B4-BE49-F238E27FC236}">
                <a16:creationId xmlns:a16="http://schemas.microsoft.com/office/drawing/2014/main" id="{4A13EC45-B215-DC4A-2919-3CF8BE770411}"/>
              </a:ext>
            </a:extLst>
          </p:cNvPr>
          <p:cNvSpPr txBox="1"/>
          <p:nvPr/>
        </p:nvSpPr>
        <p:spPr>
          <a:xfrm>
            <a:off x="178093" y="5643718"/>
            <a:ext cx="4962897" cy="492443"/>
          </a:xfrm>
          <a:prstGeom prst="rect">
            <a:avLst/>
          </a:prstGeom>
          <a:noFill/>
        </p:spPr>
        <p:txBody>
          <a:bodyPr wrap="none" lIns="0" tIns="0" rIns="0" bIns="0" rtlCol="0">
            <a:spAutoFit/>
          </a:bodyPr>
          <a:lstStyle/>
          <a:p>
            <a:r>
              <a:rPr lang="da-DK" sz="3200" b="1" dirty="0">
                <a:solidFill>
                  <a:schemeClr val="bg1"/>
                </a:solidFill>
                <a:effectLst>
                  <a:outerShdw blurRad="38100" dist="38100" dir="2700000" algn="tl">
                    <a:srgbClr val="000000">
                      <a:alpha val="43137"/>
                    </a:srgbClr>
                  </a:outerShdw>
                </a:effectLst>
              </a:rPr>
              <a:t>Refleksdyse 025 – 1,5 bar</a:t>
            </a:r>
          </a:p>
        </p:txBody>
      </p:sp>
      <p:sp>
        <p:nvSpPr>
          <p:cNvPr id="7" name="Tekstfelt 6">
            <a:extLst>
              <a:ext uri="{FF2B5EF4-FFF2-40B4-BE49-F238E27FC236}">
                <a16:creationId xmlns:a16="http://schemas.microsoft.com/office/drawing/2014/main" id="{3E3D3FA4-B417-5E93-4EB3-788AFC47AC6C}"/>
              </a:ext>
            </a:extLst>
          </p:cNvPr>
          <p:cNvSpPr txBox="1"/>
          <p:nvPr/>
        </p:nvSpPr>
        <p:spPr>
          <a:xfrm>
            <a:off x="6387540" y="5643717"/>
            <a:ext cx="3302186" cy="492443"/>
          </a:xfrm>
          <a:prstGeom prst="rect">
            <a:avLst/>
          </a:prstGeom>
          <a:noFill/>
        </p:spPr>
        <p:txBody>
          <a:bodyPr wrap="none" lIns="0" tIns="0" rIns="0" bIns="0" rtlCol="0">
            <a:spAutoFit/>
          </a:bodyPr>
          <a:lstStyle/>
          <a:p>
            <a:r>
              <a:rPr lang="da-DK" sz="3200" b="1" dirty="0">
                <a:solidFill>
                  <a:schemeClr val="bg1"/>
                </a:solidFill>
                <a:effectLst>
                  <a:outerShdw blurRad="38100" dist="38100" dir="2700000" algn="tl">
                    <a:srgbClr val="000000">
                      <a:alpha val="43137"/>
                    </a:srgbClr>
                  </a:outerShdw>
                </a:effectLst>
              </a:rPr>
              <a:t>IDKT 03 – 1,5 bar</a:t>
            </a:r>
          </a:p>
        </p:txBody>
      </p:sp>
    </p:spTree>
    <p:extLst>
      <p:ext uri="{BB962C8B-B14F-4D97-AF65-F5344CB8AC3E}">
        <p14:creationId xmlns:p14="http://schemas.microsoft.com/office/powerpoint/2010/main" val="10277981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E8C08B-93D7-456F-4F8F-EA0EBDE2851A}"/>
              </a:ext>
            </a:extLst>
          </p:cNvPr>
          <p:cNvSpPr>
            <a:spLocks noGrp="1"/>
          </p:cNvSpPr>
          <p:nvPr>
            <p:ph type="title"/>
          </p:nvPr>
        </p:nvSpPr>
        <p:spPr/>
        <p:txBody>
          <a:bodyPr/>
          <a:lstStyle/>
          <a:p>
            <a:endParaRPr lang="da-DK"/>
          </a:p>
        </p:txBody>
      </p:sp>
      <p:pic>
        <p:nvPicPr>
          <p:cNvPr id="5" name="Billede 4" descr="Et billede, der indeholder udendørs, græs, plante, sky&#10;&#10;Automatisk genereret beskrivelse">
            <a:extLst>
              <a:ext uri="{FF2B5EF4-FFF2-40B4-BE49-F238E27FC236}">
                <a16:creationId xmlns:a16="http://schemas.microsoft.com/office/drawing/2014/main" id="{20BCC21D-B822-9BC8-CF90-F7404B91DDD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0"/>
            <a:ext cx="10281981" cy="6858000"/>
          </a:xfrm>
          <a:prstGeom prst="rect">
            <a:avLst/>
          </a:prstGeom>
        </p:spPr>
      </p:pic>
      <p:sp>
        <p:nvSpPr>
          <p:cNvPr id="6" name="Tekstfelt 5">
            <a:extLst>
              <a:ext uri="{FF2B5EF4-FFF2-40B4-BE49-F238E27FC236}">
                <a16:creationId xmlns:a16="http://schemas.microsoft.com/office/drawing/2014/main" id="{3F8E81BF-F0DE-6554-92C3-0CA5F74F85E0}"/>
              </a:ext>
            </a:extLst>
          </p:cNvPr>
          <p:cNvSpPr txBox="1"/>
          <p:nvPr/>
        </p:nvSpPr>
        <p:spPr>
          <a:xfrm>
            <a:off x="854707" y="5451316"/>
            <a:ext cx="2414122" cy="492443"/>
          </a:xfrm>
          <a:prstGeom prst="rect">
            <a:avLst/>
          </a:prstGeom>
          <a:noFill/>
        </p:spPr>
        <p:txBody>
          <a:bodyPr wrap="none" lIns="0" tIns="0" rIns="0" bIns="0" rtlCol="0">
            <a:spAutoFit/>
          </a:bodyPr>
          <a:lstStyle/>
          <a:p>
            <a:r>
              <a:rPr lang="da-DK" sz="3200" b="1" dirty="0">
                <a:solidFill>
                  <a:schemeClr val="bg1"/>
                </a:solidFill>
                <a:effectLst>
                  <a:outerShdw blurRad="38100" dist="38100" dir="2700000" algn="tl">
                    <a:srgbClr val="000000">
                      <a:alpha val="43137"/>
                    </a:srgbClr>
                  </a:outerShdw>
                </a:effectLst>
              </a:rPr>
              <a:t>ID 03 – 3 bar</a:t>
            </a:r>
          </a:p>
        </p:txBody>
      </p:sp>
      <p:sp>
        <p:nvSpPr>
          <p:cNvPr id="7" name="Tekstfelt 6">
            <a:extLst>
              <a:ext uri="{FF2B5EF4-FFF2-40B4-BE49-F238E27FC236}">
                <a16:creationId xmlns:a16="http://schemas.microsoft.com/office/drawing/2014/main" id="{A606DDEA-6705-73F9-1792-D62D88016FA1}"/>
              </a:ext>
            </a:extLst>
          </p:cNvPr>
          <p:cNvSpPr txBox="1"/>
          <p:nvPr/>
        </p:nvSpPr>
        <p:spPr>
          <a:xfrm>
            <a:off x="6537658" y="5506064"/>
            <a:ext cx="2915029" cy="492443"/>
          </a:xfrm>
          <a:prstGeom prst="rect">
            <a:avLst/>
          </a:prstGeom>
          <a:noFill/>
        </p:spPr>
        <p:txBody>
          <a:bodyPr wrap="none" lIns="0" tIns="0" rIns="0" bIns="0" rtlCol="0">
            <a:spAutoFit/>
          </a:bodyPr>
          <a:lstStyle/>
          <a:p>
            <a:r>
              <a:rPr lang="da-DK" sz="3200" b="1" dirty="0">
                <a:solidFill>
                  <a:schemeClr val="bg1"/>
                </a:solidFill>
                <a:effectLst>
                  <a:outerShdw blurRad="38100" dist="38100" dir="2700000" algn="tl">
                    <a:srgbClr val="000000">
                      <a:alpha val="43137"/>
                    </a:srgbClr>
                  </a:outerShdw>
                </a:effectLst>
              </a:rPr>
              <a:t>IDTA 03 – 3 bar</a:t>
            </a:r>
          </a:p>
        </p:txBody>
      </p:sp>
    </p:spTree>
    <p:extLst>
      <p:ext uri="{BB962C8B-B14F-4D97-AF65-F5344CB8AC3E}">
        <p14:creationId xmlns:p14="http://schemas.microsoft.com/office/powerpoint/2010/main" val="30687908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5ABE0F-9B16-0651-B993-7809DE03E2E5}"/>
              </a:ext>
            </a:extLst>
          </p:cNvPr>
          <p:cNvSpPr>
            <a:spLocks noGrp="1"/>
          </p:cNvSpPr>
          <p:nvPr>
            <p:ph type="title"/>
          </p:nvPr>
        </p:nvSpPr>
        <p:spPr/>
        <p:txBody>
          <a:bodyPr/>
          <a:lstStyle/>
          <a:p>
            <a:r>
              <a:rPr lang="da-DK" dirty="0"/>
              <a:t>Eksempel på valg af dyser til konventionel hydraulisk marksprøjte</a:t>
            </a:r>
          </a:p>
        </p:txBody>
      </p:sp>
      <p:graphicFrame>
        <p:nvGraphicFramePr>
          <p:cNvPr id="6" name="Tabel 5">
            <a:extLst>
              <a:ext uri="{FF2B5EF4-FFF2-40B4-BE49-F238E27FC236}">
                <a16:creationId xmlns:a16="http://schemas.microsoft.com/office/drawing/2014/main" id="{06EB46CD-0073-0994-428C-CB4787F157EB}"/>
              </a:ext>
            </a:extLst>
          </p:cNvPr>
          <p:cNvGraphicFramePr>
            <a:graphicFrameLocks noGrp="1"/>
          </p:cNvGraphicFramePr>
          <p:nvPr/>
        </p:nvGraphicFramePr>
        <p:xfrm>
          <a:off x="529793" y="1246121"/>
          <a:ext cx="10108160" cy="2194560"/>
        </p:xfrm>
        <a:graphic>
          <a:graphicData uri="http://schemas.openxmlformats.org/drawingml/2006/table">
            <a:tbl>
              <a:tblPr firstRow="1" bandRow="1">
                <a:tableStyleId>{5C22544A-7EE6-4342-B048-85BDC9FD1C3A}</a:tableStyleId>
              </a:tblPr>
              <a:tblGrid>
                <a:gridCol w="977035">
                  <a:extLst>
                    <a:ext uri="{9D8B030D-6E8A-4147-A177-3AD203B41FA5}">
                      <a16:colId xmlns:a16="http://schemas.microsoft.com/office/drawing/2014/main" val="367517119"/>
                    </a:ext>
                  </a:extLst>
                </a:gridCol>
                <a:gridCol w="2936383">
                  <a:extLst>
                    <a:ext uri="{9D8B030D-6E8A-4147-A177-3AD203B41FA5}">
                      <a16:colId xmlns:a16="http://schemas.microsoft.com/office/drawing/2014/main" val="2312279715"/>
                    </a:ext>
                  </a:extLst>
                </a:gridCol>
                <a:gridCol w="6194742">
                  <a:extLst>
                    <a:ext uri="{9D8B030D-6E8A-4147-A177-3AD203B41FA5}">
                      <a16:colId xmlns:a16="http://schemas.microsoft.com/office/drawing/2014/main" val="1078961448"/>
                    </a:ext>
                  </a:extLst>
                </a:gridCol>
              </a:tblGrid>
              <a:tr h="370840">
                <a:tc>
                  <a:txBody>
                    <a:bodyPr/>
                    <a:lstStyle/>
                    <a:p>
                      <a:r>
                        <a:rPr lang="da-DK" sz="1800" b="1" kern="1200" dirty="0">
                          <a:solidFill>
                            <a:schemeClr val="tx1"/>
                          </a:solidFill>
                          <a:latin typeface="+mn-lt"/>
                          <a:ea typeface="+mn-ea"/>
                          <a:cs typeface="+mn-cs"/>
                        </a:rPr>
                        <a:t>Dyse</a:t>
                      </a:r>
                      <a:r>
                        <a:rPr lang="da-DK" b="1" dirty="0">
                          <a:solidFill>
                            <a:schemeClr val="tx1"/>
                          </a:solidFill>
                        </a:rPr>
                        <a:t> </a:t>
                      </a:r>
                      <a:r>
                        <a:rPr lang="da-DK" sz="1800" b="1" kern="1200" dirty="0">
                          <a:solidFill>
                            <a:schemeClr val="tx1"/>
                          </a:solidFill>
                          <a:latin typeface="+mn-lt"/>
                          <a:ea typeface="+mn-ea"/>
                          <a:cs typeface="+mn-cs"/>
                        </a:rPr>
                        <a:t>1</a:t>
                      </a:r>
                    </a:p>
                  </a:txBody>
                  <a:tcPr>
                    <a:solidFill>
                      <a:srgbClr val="ADCFBA"/>
                    </a:solidFill>
                  </a:tcPr>
                </a:tc>
                <a:tc>
                  <a:txBody>
                    <a:bodyPr/>
                    <a:lstStyle/>
                    <a:p>
                      <a:r>
                        <a:rPr lang="da-DK" sz="1800" b="0" kern="1200" dirty="0" err="1">
                          <a:solidFill>
                            <a:schemeClr val="tx1"/>
                          </a:solidFill>
                          <a:latin typeface="+mn-lt"/>
                          <a:ea typeface="+mn-ea"/>
                          <a:cs typeface="+mn-cs"/>
                        </a:rPr>
                        <a:t>Lavdriftdyse</a:t>
                      </a:r>
                      <a:r>
                        <a:rPr lang="da-DK" b="0" dirty="0">
                          <a:solidFill>
                            <a:schemeClr val="tx1"/>
                          </a:solidFill>
                        </a:rPr>
                        <a:t> (LD) </a:t>
                      </a:r>
                      <a:r>
                        <a:rPr lang="da-DK" sz="1800" b="0" kern="1200" dirty="0">
                          <a:solidFill>
                            <a:schemeClr val="tx1"/>
                          </a:solidFill>
                          <a:latin typeface="+mn-lt"/>
                          <a:ea typeface="+mn-ea"/>
                          <a:cs typeface="+mn-cs"/>
                        </a:rPr>
                        <a:t>eller</a:t>
                      </a:r>
                      <a:r>
                        <a:rPr lang="da-DK" b="0" dirty="0">
                          <a:solidFill>
                            <a:schemeClr val="tx1"/>
                          </a:solidFill>
                        </a:rPr>
                        <a:t> </a:t>
                      </a:r>
                      <a:r>
                        <a:rPr lang="da-DK" sz="1800" b="0" kern="1200" dirty="0">
                          <a:solidFill>
                            <a:schemeClr val="tx1"/>
                          </a:solidFill>
                          <a:latin typeface="+mn-lt"/>
                          <a:ea typeface="+mn-ea"/>
                          <a:cs typeface="+mn-cs"/>
                        </a:rPr>
                        <a:t>refleksdyse</a:t>
                      </a:r>
                      <a:r>
                        <a:rPr lang="da-DK" b="0" dirty="0">
                          <a:solidFill>
                            <a:schemeClr val="tx1"/>
                          </a:solidFill>
                        </a:rPr>
                        <a:t> 025 </a:t>
                      </a:r>
                      <a:r>
                        <a:rPr lang="da-DK" sz="1800" b="0" kern="1200" dirty="0">
                          <a:solidFill>
                            <a:schemeClr val="tx1"/>
                          </a:solidFill>
                          <a:latin typeface="+mn-lt"/>
                          <a:ea typeface="+mn-ea"/>
                          <a:cs typeface="+mn-cs"/>
                        </a:rPr>
                        <a:t>eller</a:t>
                      </a:r>
                      <a:r>
                        <a:rPr lang="da-DK" b="0" dirty="0">
                          <a:solidFill>
                            <a:schemeClr val="tx1"/>
                          </a:solidFill>
                        </a:rPr>
                        <a:t> 03</a:t>
                      </a:r>
                    </a:p>
                  </a:txBody>
                  <a:tcPr>
                    <a:solidFill>
                      <a:srgbClr val="ADCFBA"/>
                    </a:solidFill>
                  </a:tcPr>
                </a:tc>
                <a:tc>
                  <a:txBody>
                    <a:bodyPr/>
                    <a:lstStyle/>
                    <a:p>
                      <a:r>
                        <a:rPr lang="da-DK" b="0" dirty="0">
                          <a:solidFill>
                            <a:schemeClr val="tx1"/>
                          </a:solidFill>
                        </a:rPr>
                        <a:t>Vandmængde 150-200 l/ha</a:t>
                      </a:r>
                    </a:p>
                    <a:p>
                      <a:r>
                        <a:rPr lang="da-DK" b="0" dirty="0">
                          <a:solidFill>
                            <a:schemeClr val="tx1"/>
                          </a:solidFill>
                        </a:rPr>
                        <a:t>Egnet til alle sprøjtninger under gunstige forhold</a:t>
                      </a:r>
                    </a:p>
                  </a:txBody>
                  <a:tcPr>
                    <a:solidFill>
                      <a:srgbClr val="ADCFBA"/>
                    </a:solidFill>
                  </a:tcPr>
                </a:tc>
                <a:extLst>
                  <a:ext uri="{0D108BD9-81ED-4DB2-BD59-A6C34878D82A}">
                    <a16:rowId xmlns:a16="http://schemas.microsoft.com/office/drawing/2014/main" val="2871345305"/>
                  </a:ext>
                </a:extLst>
              </a:tr>
              <a:tr h="236166">
                <a:tc>
                  <a:txBody>
                    <a:bodyPr/>
                    <a:lstStyle/>
                    <a:p>
                      <a:r>
                        <a:rPr lang="da-DK" b="1" dirty="0"/>
                        <a:t>Dyse 2</a:t>
                      </a:r>
                    </a:p>
                  </a:txBody>
                  <a:tcPr/>
                </a:tc>
                <a:tc>
                  <a:txBody>
                    <a:bodyPr/>
                    <a:lstStyle/>
                    <a:p>
                      <a:r>
                        <a:rPr lang="da-DK" dirty="0"/>
                        <a:t>Kompakt luftinjektionsdyse (KLI) 025 eller 03</a:t>
                      </a:r>
                    </a:p>
                  </a:txBody>
                  <a:tcPr/>
                </a:tc>
                <a:tc>
                  <a:txBody>
                    <a:bodyPr/>
                    <a:lstStyle/>
                    <a:p>
                      <a:r>
                        <a:rPr lang="da-DK" dirty="0"/>
                        <a:t>Sprøjtning under mindre gunstige vindforhold.</a:t>
                      </a:r>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Vandmængde 150-200 l/ha</a:t>
                      </a:r>
                    </a:p>
                  </a:txBody>
                  <a:tcPr/>
                </a:tc>
                <a:extLst>
                  <a:ext uri="{0D108BD9-81ED-4DB2-BD59-A6C34878D82A}">
                    <a16:rowId xmlns:a16="http://schemas.microsoft.com/office/drawing/2014/main" val="510900256"/>
                  </a:ext>
                </a:extLst>
              </a:tr>
              <a:tr h="370840">
                <a:tc>
                  <a:txBody>
                    <a:bodyPr/>
                    <a:lstStyle/>
                    <a:p>
                      <a:r>
                        <a:rPr lang="da-DK" b="1" dirty="0"/>
                        <a:t>Dyse 3</a:t>
                      </a:r>
                    </a:p>
                  </a:txBody>
                  <a:tcPr/>
                </a:tc>
                <a:tc>
                  <a:txBody>
                    <a:bodyPr/>
                    <a:lstStyle/>
                    <a:p>
                      <a:r>
                        <a:rPr lang="da-DK" dirty="0"/>
                        <a:t>Kompakt luftinjektionsdyse (KLI) 04 eller luftinjektionsdyse 03</a:t>
                      </a:r>
                    </a:p>
                  </a:txBody>
                  <a:tcPr/>
                </a:tc>
                <a:tc>
                  <a:txBody>
                    <a:bodyPr/>
                    <a:lstStyle/>
                    <a:p>
                      <a:r>
                        <a:rPr lang="da-DK" dirty="0"/>
                        <a:t>Velegnet til sprøjtning med stor vandmængde, øget kørehastighed samt opgaver med krav om afdriftsreduktion</a:t>
                      </a:r>
                    </a:p>
                  </a:txBody>
                  <a:tcPr/>
                </a:tc>
                <a:extLst>
                  <a:ext uri="{0D108BD9-81ED-4DB2-BD59-A6C34878D82A}">
                    <a16:rowId xmlns:a16="http://schemas.microsoft.com/office/drawing/2014/main" val="4168628842"/>
                  </a:ext>
                </a:extLst>
              </a:tr>
            </a:tbl>
          </a:graphicData>
        </a:graphic>
      </p:graphicFrame>
      <p:graphicFrame>
        <p:nvGraphicFramePr>
          <p:cNvPr id="7" name="Tabel 6">
            <a:extLst>
              <a:ext uri="{FF2B5EF4-FFF2-40B4-BE49-F238E27FC236}">
                <a16:creationId xmlns:a16="http://schemas.microsoft.com/office/drawing/2014/main" id="{5151EA02-4187-DECB-E0E5-18EFE8795FE0}"/>
              </a:ext>
            </a:extLst>
          </p:cNvPr>
          <p:cNvGraphicFramePr>
            <a:graphicFrameLocks noGrp="1"/>
          </p:cNvGraphicFramePr>
          <p:nvPr/>
        </p:nvGraphicFramePr>
        <p:xfrm>
          <a:off x="529792" y="3990837"/>
          <a:ext cx="10108160" cy="2595880"/>
        </p:xfrm>
        <a:graphic>
          <a:graphicData uri="http://schemas.openxmlformats.org/drawingml/2006/table">
            <a:tbl>
              <a:tblPr firstRow="1" bandRow="1">
                <a:tableStyleId>{5C22544A-7EE6-4342-B048-85BDC9FD1C3A}</a:tableStyleId>
              </a:tblPr>
              <a:tblGrid>
                <a:gridCol w="2021632">
                  <a:extLst>
                    <a:ext uri="{9D8B030D-6E8A-4147-A177-3AD203B41FA5}">
                      <a16:colId xmlns:a16="http://schemas.microsoft.com/office/drawing/2014/main" val="3355220430"/>
                    </a:ext>
                  </a:extLst>
                </a:gridCol>
                <a:gridCol w="2021632">
                  <a:extLst>
                    <a:ext uri="{9D8B030D-6E8A-4147-A177-3AD203B41FA5}">
                      <a16:colId xmlns:a16="http://schemas.microsoft.com/office/drawing/2014/main" val="927571667"/>
                    </a:ext>
                  </a:extLst>
                </a:gridCol>
                <a:gridCol w="2021632">
                  <a:extLst>
                    <a:ext uri="{9D8B030D-6E8A-4147-A177-3AD203B41FA5}">
                      <a16:colId xmlns:a16="http://schemas.microsoft.com/office/drawing/2014/main" val="2748872617"/>
                    </a:ext>
                  </a:extLst>
                </a:gridCol>
                <a:gridCol w="2021632">
                  <a:extLst>
                    <a:ext uri="{9D8B030D-6E8A-4147-A177-3AD203B41FA5}">
                      <a16:colId xmlns:a16="http://schemas.microsoft.com/office/drawing/2014/main" val="3338848368"/>
                    </a:ext>
                  </a:extLst>
                </a:gridCol>
                <a:gridCol w="2021632">
                  <a:extLst>
                    <a:ext uri="{9D8B030D-6E8A-4147-A177-3AD203B41FA5}">
                      <a16:colId xmlns:a16="http://schemas.microsoft.com/office/drawing/2014/main" val="3184461361"/>
                    </a:ext>
                  </a:extLst>
                </a:gridCol>
              </a:tblGrid>
              <a:tr h="370840">
                <a:tc>
                  <a:txBody>
                    <a:bodyPr/>
                    <a:lstStyle/>
                    <a:p>
                      <a:r>
                        <a:rPr lang="da-DK" dirty="0"/>
                        <a:t>Opgave</a:t>
                      </a:r>
                    </a:p>
                  </a:txBody>
                  <a:tcPr/>
                </a:tc>
                <a:tc>
                  <a:txBody>
                    <a:bodyPr/>
                    <a:lstStyle/>
                    <a:p>
                      <a:pPr algn="ctr"/>
                      <a:r>
                        <a:rPr lang="da-DK" dirty="0"/>
                        <a:t>Dyse</a:t>
                      </a:r>
                    </a:p>
                  </a:txBody>
                  <a:tcPr/>
                </a:tc>
                <a:tc>
                  <a:txBody>
                    <a:bodyPr/>
                    <a:lstStyle/>
                    <a:p>
                      <a:pPr algn="ctr"/>
                      <a:r>
                        <a:rPr lang="da-DK" dirty="0"/>
                        <a:t>Vand, l/ha</a:t>
                      </a:r>
                    </a:p>
                  </a:txBody>
                  <a:tcPr/>
                </a:tc>
                <a:tc>
                  <a:txBody>
                    <a:bodyPr/>
                    <a:lstStyle/>
                    <a:p>
                      <a:pPr algn="ctr"/>
                      <a:r>
                        <a:rPr lang="da-DK" dirty="0"/>
                        <a:t>Tryk, bar</a:t>
                      </a:r>
                    </a:p>
                  </a:txBody>
                  <a:tcPr/>
                </a:tc>
                <a:tc>
                  <a:txBody>
                    <a:bodyPr/>
                    <a:lstStyle/>
                    <a:p>
                      <a:pPr algn="ctr"/>
                      <a:r>
                        <a:rPr lang="da-DK" dirty="0"/>
                        <a:t>Km/t</a:t>
                      </a:r>
                    </a:p>
                  </a:txBody>
                  <a:tcPr/>
                </a:tc>
                <a:extLst>
                  <a:ext uri="{0D108BD9-81ED-4DB2-BD59-A6C34878D82A}">
                    <a16:rowId xmlns:a16="http://schemas.microsoft.com/office/drawing/2014/main" val="3441263667"/>
                  </a:ext>
                </a:extLst>
              </a:tr>
              <a:tr h="370840">
                <a:tc>
                  <a:txBody>
                    <a:bodyPr/>
                    <a:lstStyle/>
                    <a:p>
                      <a:r>
                        <a:rPr lang="da-DK" dirty="0"/>
                        <a:t>Småt ukrudt</a:t>
                      </a:r>
                    </a:p>
                  </a:txBody>
                  <a:tcPr/>
                </a:tc>
                <a:tc>
                  <a:txBody>
                    <a:bodyPr/>
                    <a:lstStyle/>
                    <a:p>
                      <a:pPr algn="ctr"/>
                      <a:r>
                        <a:rPr lang="da-DK" dirty="0"/>
                        <a:t>LD 03</a:t>
                      </a:r>
                    </a:p>
                  </a:txBody>
                  <a:tcPr/>
                </a:tc>
                <a:tc>
                  <a:txBody>
                    <a:bodyPr/>
                    <a:lstStyle/>
                    <a:p>
                      <a:pPr algn="ctr"/>
                      <a:r>
                        <a:rPr lang="da-DK" dirty="0"/>
                        <a:t>160</a:t>
                      </a:r>
                    </a:p>
                  </a:txBody>
                  <a:tcPr/>
                </a:tc>
                <a:tc>
                  <a:txBody>
                    <a:bodyPr/>
                    <a:lstStyle/>
                    <a:p>
                      <a:pPr algn="ctr"/>
                      <a:r>
                        <a:rPr lang="da-DK" dirty="0"/>
                        <a:t>2,1</a:t>
                      </a:r>
                    </a:p>
                  </a:txBody>
                  <a:tcPr/>
                </a:tc>
                <a:tc>
                  <a:txBody>
                    <a:bodyPr/>
                    <a:lstStyle/>
                    <a:p>
                      <a:pPr algn="ctr"/>
                      <a:r>
                        <a:rPr lang="da-DK" dirty="0"/>
                        <a:t>7,5</a:t>
                      </a:r>
                    </a:p>
                  </a:txBody>
                  <a:tcPr/>
                </a:tc>
                <a:extLst>
                  <a:ext uri="{0D108BD9-81ED-4DB2-BD59-A6C34878D82A}">
                    <a16:rowId xmlns:a16="http://schemas.microsoft.com/office/drawing/2014/main" val="1671484970"/>
                  </a:ext>
                </a:extLst>
              </a:tr>
              <a:tr h="370840">
                <a:tc>
                  <a:txBody>
                    <a:bodyPr/>
                    <a:lstStyle/>
                    <a:p>
                      <a:r>
                        <a:rPr lang="da-DK" dirty="0"/>
                        <a:t>Ukrudt ved vind</a:t>
                      </a:r>
                    </a:p>
                  </a:txBody>
                  <a:tcPr/>
                </a:tc>
                <a:tc>
                  <a:txBody>
                    <a:bodyPr/>
                    <a:lstStyle/>
                    <a:p>
                      <a:pPr algn="ctr"/>
                      <a:r>
                        <a:rPr lang="da-DK" dirty="0"/>
                        <a:t>KLI 03</a:t>
                      </a:r>
                    </a:p>
                  </a:txBody>
                  <a:tcPr/>
                </a:tc>
                <a:tc>
                  <a:txBody>
                    <a:bodyPr/>
                    <a:lstStyle/>
                    <a:p>
                      <a:pPr algn="ctr"/>
                      <a:r>
                        <a:rPr lang="da-DK" dirty="0"/>
                        <a:t>180</a:t>
                      </a:r>
                    </a:p>
                  </a:txBody>
                  <a:tcPr/>
                </a:tc>
                <a:tc>
                  <a:txBody>
                    <a:bodyPr/>
                    <a:lstStyle/>
                    <a:p>
                      <a:pPr algn="ctr"/>
                      <a:r>
                        <a:rPr lang="da-DK" dirty="0"/>
                        <a:t>3,0</a:t>
                      </a:r>
                    </a:p>
                  </a:txBody>
                  <a:tcPr/>
                </a:tc>
                <a:tc>
                  <a:txBody>
                    <a:bodyPr/>
                    <a:lstStyle/>
                    <a:p>
                      <a:pPr algn="ctr"/>
                      <a:r>
                        <a:rPr lang="da-DK" dirty="0"/>
                        <a:t>7,9</a:t>
                      </a:r>
                    </a:p>
                  </a:txBody>
                  <a:tcPr/>
                </a:tc>
                <a:extLst>
                  <a:ext uri="{0D108BD9-81ED-4DB2-BD59-A6C34878D82A}">
                    <a16:rowId xmlns:a16="http://schemas.microsoft.com/office/drawing/2014/main" val="1615487252"/>
                  </a:ext>
                </a:extLst>
              </a:tr>
              <a:tr h="370840">
                <a:tc>
                  <a:txBody>
                    <a:bodyPr/>
                    <a:lstStyle/>
                    <a:p>
                      <a:r>
                        <a:rPr lang="da-DK" dirty="0" err="1"/>
                        <a:t>Prosulfocarb</a:t>
                      </a:r>
                      <a:endParaRPr lang="da-DK" dirty="0"/>
                    </a:p>
                  </a:txBody>
                  <a:tcPr/>
                </a:tc>
                <a:tc>
                  <a:txBody>
                    <a:bodyPr/>
                    <a:lstStyle/>
                    <a:p>
                      <a:pPr algn="ctr"/>
                      <a:r>
                        <a:rPr lang="da-DK" dirty="0"/>
                        <a:t>KLI 04</a:t>
                      </a:r>
                    </a:p>
                  </a:txBody>
                  <a:tcPr/>
                </a:tc>
                <a:tc>
                  <a:txBody>
                    <a:bodyPr/>
                    <a:lstStyle/>
                    <a:p>
                      <a:pPr algn="ctr"/>
                      <a:r>
                        <a:rPr lang="da-DK" dirty="0"/>
                        <a:t>200</a:t>
                      </a:r>
                    </a:p>
                  </a:txBody>
                  <a:tcPr/>
                </a:tc>
                <a:tc>
                  <a:txBody>
                    <a:bodyPr/>
                    <a:lstStyle/>
                    <a:p>
                      <a:pPr algn="ctr"/>
                      <a:r>
                        <a:rPr lang="da-DK" dirty="0"/>
                        <a:t>1,5</a:t>
                      </a:r>
                    </a:p>
                  </a:txBody>
                  <a:tcPr/>
                </a:tc>
                <a:tc>
                  <a:txBody>
                    <a:bodyPr/>
                    <a:lstStyle/>
                    <a:p>
                      <a:pPr algn="ctr"/>
                      <a:r>
                        <a:rPr lang="da-DK" dirty="0"/>
                        <a:t>6,8</a:t>
                      </a:r>
                    </a:p>
                  </a:txBody>
                  <a:tcPr/>
                </a:tc>
                <a:extLst>
                  <a:ext uri="{0D108BD9-81ED-4DB2-BD59-A6C34878D82A}">
                    <a16:rowId xmlns:a16="http://schemas.microsoft.com/office/drawing/2014/main" val="549481926"/>
                  </a:ext>
                </a:extLst>
              </a:tr>
              <a:tr h="370840">
                <a:tc>
                  <a:txBody>
                    <a:bodyPr/>
                    <a:lstStyle/>
                    <a:p>
                      <a:r>
                        <a:rPr lang="da-DK" dirty="0"/>
                        <a:t>Glyphosat</a:t>
                      </a:r>
                    </a:p>
                  </a:txBody>
                  <a:tcPr/>
                </a:tc>
                <a:tc>
                  <a:txBody>
                    <a:bodyPr/>
                    <a:lstStyle/>
                    <a:p>
                      <a:pPr algn="ctr"/>
                      <a:r>
                        <a:rPr lang="da-DK" dirty="0"/>
                        <a:t>LD 03/KLI 03</a:t>
                      </a:r>
                    </a:p>
                  </a:txBody>
                  <a:tcPr/>
                </a:tc>
                <a:tc>
                  <a:txBody>
                    <a:bodyPr/>
                    <a:lstStyle/>
                    <a:p>
                      <a:pPr algn="ctr"/>
                      <a:r>
                        <a:rPr lang="da-DK" dirty="0"/>
                        <a:t>160</a:t>
                      </a:r>
                    </a:p>
                  </a:txBody>
                  <a:tcPr/>
                </a:tc>
                <a:tc>
                  <a:txBody>
                    <a:bodyPr/>
                    <a:lstStyle/>
                    <a:p>
                      <a:pPr algn="ctr"/>
                      <a:r>
                        <a:rPr lang="da-DK" dirty="0"/>
                        <a:t>1,9</a:t>
                      </a:r>
                    </a:p>
                  </a:txBody>
                  <a:tcPr/>
                </a:tc>
                <a:tc>
                  <a:txBody>
                    <a:bodyPr/>
                    <a:lstStyle/>
                    <a:p>
                      <a:pPr algn="ctr"/>
                      <a:r>
                        <a:rPr lang="da-DK" dirty="0"/>
                        <a:t>7,0</a:t>
                      </a:r>
                    </a:p>
                  </a:txBody>
                  <a:tcPr/>
                </a:tc>
                <a:extLst>
                  <a:ext uri="{0D108BD9-81ED-4DB2-BD59-A6C34878D82A}">
                    <a16:rowId xmlns:a16="http://schemas.microsoft.com/office/drawing/2014/main" val="2218615464"/>
                  </a:ext>
                </a:extLst>
              </a:tr>
              <a:tr h="370840">
                <a:tc>
                  <a:txBody>
                    <a:bodyPr/>
                    <a:lstStyle/>
                    <a:p>
                      <a:r>
                        <a:rPr lang="da-DK" dirty="0"/>
                        <a:t>Svampe i korn</a:t>
                      </a:r>
                    </a:p>
                  </a:txBody>
                  <a:tcPr/>
                </a:tc>
                <a:tc>
                  <a:txBody>
                    <a:bodyPr/>
                    <a:lstStyle/>
                    <a:p>
                      <a:pPr algn="ctr"/>
                      <a:r>
                        <a:rPr lang="da-DK" dirty="0"/>
                        <a:t>KLI 04</a:t>
                      </a:r>
                    </a:p>
                  </a:txBody>
                  <a:tcPr/>
                </a:tc>
                <a:tc>
                  <a:txBody>
                    <a:bodyPr/>
                    <a:lstStyle/>
                    <a:p>
                      <a:pPr algn="ctr"/>
                      <a:r>
                        <a:rPr lang="da-DK" dirty="0"/>
                        <a:t>200</a:t>
                      </a:r>
                    </a:p>
                  </a:txBody>
                  <a:tcPr/>
                </a:tc>
                <a:tc>
                  <a:txBody>
                    <a:bodyPr/>
                    <a:lstStyle/>
                    <a:p>
                      <a:pPr algn="ctr"/>
                      <a:r>
                        <a:rPr lang="da-DK" dirty="0"/>
                        <a:t>3,0</a:t>
                      </a:r>
                    </a:p>
                  </a:txBody>
                  <a:tcPr/>
                </a:tc>
                <a:tc>
                  <a:txBody>
                    <a:bodyPr/>
                    <a:lstStyle/>
                    <a:p>
                      <a:pPr algn="ctr"/>
                      <a:r>
                        <a:rPr lang="da-DK" dirty="0"/>
                        <a:t>9,5</a:t>
                      </a:r>
                    </a:p>
                  </a:txBody>
                  <a:tcPr/>
                </a:tc>
                <a:extLst>
                  <a:ext uri="{0D108BD9-81ED-4DB2-BD59-A6C34878D82A}">
                    <a16:rowId xmlns:a16="http://schemas.microsoft.com/office/drawing/2014/main" val="3089135912"/>
                  </a:ext>
                </a:extLst>
              </a:tr>
              <a:tr h="370840">
                <a:tc>
                  <a:txBody>
                    <a:bodyPr/>
                    <a:lstStyle/>
                    <a:p>
                      <a:r>
                        <a:rPr lang="da-DK" dirty="0"/>
                        <a:t>Svampe i raps</a:t>
                      </a:r>
                    </a:p>
                  </a:txBody>
                  <a:tcPr/>
                </a:tc>
                <a:tc>
                  <a:txBody>
                    <a:bodyPr/>
                    <a:lstStyle/>
                    <a:p>
                      <a:pPr algn="ctr"/>
                      <a:r>
                        <a:rPr lang="da-DK" dirty="0"/>
                        <a:t>KLI 04</a:t>
                      </a:r>
                    </a:p>
                  </a:txBody>
                  <a:tcPr/>
                </a:tc>
                <a:tc>
                  <a:txBody>
                    <a:bodyPr/>
                    <a:lstStyle/>
                    <a:p>
                      <a:pPr algn="ctr"/>
                      <a:r>
                        <a:rPr lang="da-DK" dirty="0"/>
                        <a:t>300</a:t>
                      </a:r>
                    </a:p>
                  </a:txBody>
                  <a:tcPr/>
                </a:tc>
                <a:tc>
                  <a:txBody>
                    <a:bodyPr/>
                    <a:lstStyle/>
                    <a:p>
                      <a:pPr algn="ctr"/>
                      <a:r>
                        <a:rPr lang="da-DK" dirty="0"/>
                        <a:t>3,2</a:t>
                      </a:r>
                    </a:p>
                  </a:txBody>
                  <a:tcPr/>
                </a:tc>
                <a:tc>
                  <a:txBody>
                    <a:bodyPr/>
                    <a:lstStyle/>
                    <a:p>
                      <a:pPr algn="ctr"/>
                      <a:r>
                        <a:rPr lang="da-DK" dirty="0"/>
                        <a:t>6,5</a:t>
                      </a:r>
                    </a:p>
                  </a:txBody>
                  <a:tcPr/>
                </a:tc>
                <a:extLst>
                  <a:ext uri="{0D108BD9-81ED-4DB2-BD59-A6C34878D82A}">
                    <a16:rowId xmlns:a16="http://schemas.microsoft.com/office/drawing/2014/main" val="1482310549"/>
                  </a:ext>
                </a:extLst>
              </a:tr>
            </a:tbl>
          </a:graphicData>
        </a:graphic>
      </p:graphicFrame>
      <p:sp>
        <p:nvSpPr>
          <p:cNvPr id="8" name="Tekstfelt 7">
            <a:extLst>
              <a:ext uri="{FF2B5EF4-FFF2-40B4-BE49-F238E27FC236}">
                <a16:creationId xmlns:a16="http://schemas.microsoft.com/office/drawing/2014/main" id="{6A15D298-77CE-3540-009E-02D6DD61F9A0}"/>
              </a:ext>
            </a:extLst>
          </p:cNvPr>
          <p:cNvSpPr txBox="1"/>
          <p:nvPr/>
        </p:nvSpPr>
        <p:spPr>
          <a:xfrm>
            <a:off x="529792" y="3608037"/>
            <a:ext cx="846386" cy="215444"/>
          </a:xfrm>
          <a:prstGeom prst="rect">
            <a:avLst/>
          </a:prstGeom>
          <a:noFill/>
        </p:spPr>
        <p:txBody>
          <a:bodyPr wrap="none" lIns="0" tIns="0" rIns="0" bIns="0" rtlCol="0">
            <a:spAutoFit/>
          </a:bodyPr>
          <a:lstStyle/>
          <a:p>
            <a:r>
              <a:rPr lang="da-DK" sz="1400" dirty="0"/>
              <a:t>Eksempler</a:t>
            </a:r>
          </a:p>
        </p:txBody>
      </p:sp>
    </p:spTree>
    <p:extLst>
      <p:ext uri="{BB962C8B-B14F-4D97-AF65-F5344CB8AC3E}">
        <p14:creationId xmlns:p14="http://schemas.microsoft.com/office/powerpoint/2010/main" val="23361601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ktangel 16">
            <a:extLst>
              <a:ext uri="{FF2B5EF4-FFF2-40B4-BE49-F238E27FC236}">
                <a16:creationId xmlns:a16="http://schemas.microsoft.com/office/drawing/2014/main" id="{07E673C9-7BA3-EDCB-39B7-F0F53241B421}"/>
              </a:ext>
            </a:extLst>
          </p:cNvPr>
          <p:cNvSpPr/>
          <p:nvPr/>
        </p:nvSpPr>
        <p:spPr>
          <a:xfrm>
            <a:off x="10553700" y="5791200"/>
            <a:ext cx="1409700" cy="9034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dirty="0" err="1"/>
          </a:p>
        </p:txBody>
      </p:sp>
      <p:pic>
        <p:nvPicPr>
          <p:cNvPr id="15" name="Billede 14">
            <a:extLst>
              <a:ext uri="{FF2B5EF4-FFF2-40B4-BE49-F238E27FC236}">
                <a16:creationId xmlns:a16="http://schemas.microsoft.com/office/drawing/2014/main" id="{D62D6057-9557-CD84-F2ED-79F0B720B2FE}"/>
              </a:ext>
            </a:extLst>
          </p:cNvPr>
          <p:cNvPicPr>
            <a:picLocks noChangeAspect="1"/>
          </p:cNvPicPr>
          <p:nvPr/>
        </p:nvPicPr>
        <p:blipFill>
          <a:blip r:embed="rId3"/>
          <a:stretch>
            <a:fillRect/>
          </a:stretch>
        </p:blipFill>
        <p:spPr>
          <a:xfrm>
            <a:off x="323580" y="790976"/>
            <a:ext cx="10798228" cy="5652000"/>
          </a:xfrm>
          <a:prstGeom prst="rect">
            <a:avLst/>
          </a:prstGeom>
        </p:spPr>
      </p:pic>
      <p:sp>
        <p:nvSpPr>
          <p:cNvPr id="2" name="Titel 1">
            <a:extLst>
              <a:ext uri="{FF2B5EF4-FFF2-40B4-BE49-F238E27FC236}">
                <a16:creationId xmlns:a16="http://schemas.microsoft.com/office/drawing/2014/main" id="{32556421-FE43-96B1-ACFF-40C5F5A20ECD}"/>
              </a:ext>
            </a:extLst>
          </p:cNvPr>
          <p:cNvSpPr>
            <a:spLocks noGrp="1"/>
          </p:cNvSpPr>
          <p:nvPr>
            <p:ph type="title"/>
          </p:nvPr>
        </p:nvSpPr>
        <p:spPr>
          <a:xfrm>
            <a:off x="529792" y="55592"/>
            <a:ext cx="9385731" cy="711638"/>
          </a:xfrm>
        </p:spPr>
        <p:txBody>
          <a:bodyPr/>
          <a:lstStyle/>
          <a:p>
            <a:r>
              <a:rPr lang="da-DK" dirty="0" err="1"/>
              <a:t>Dysetyper</a:t>
            </a:r>
            <a:r>
              <a:rPr lang="da-DK" dirty="0"/>
              <a:t>: E = enkeltvifte, D= dobbeltvifte</a:t>
            </a:r>
          </a:p>
        </p:txBody>
      </p:sp>
      <p:sp>
        <p:nvSpPr>
          <p:cNvPr id="5" name="Tekstfelt 4">
            <a:extLst>
              <a:ext uri="{FF2B5EF4-FFF2-40B4-BE49-F238E27FC236}">
                <a16:creationId xmlns:a16="http://schemas.microsoft.com/office/drawing/2014/main" id="{6E173E56-AC80-BEE6-AD22-3A6D4317CBBD}"/>
              </a:ext>
            </a:extLst>
          </p:cNvPr>
          <p:cNvSpPr txBox="1"/>
          <p:nvPr/>
        </p:nvSpPr>
        <p:spPr>
          <a:xfrm>
            <a:off x="886475" y="3359731"/>
            <a:ext cx="2279470" cy="215444"/>
          </a:xfrm>
          <a:prstGeom prst="rect">
            <a:avLst/>
          </a:prstGeom>
          <a:noFill/>
        </p:spPr>
        <p:txBody>
          <a:bodyPr wrap="none" lIns="0" tIns="0" rIns="0" bIns="0" rtlCol="0">
            <a:spAutoFit/>
          </a:bodyPr>
          <a:lstStyle/>
          <a:p>
            <a:r>
              <a:rPr lang="da-DK" sz="1400" dirty="0"/>
              <a:t>025 Refleks/lavdriftsdyse </a:t>
            </a:r>
            <a:r>
              <a:rPr lang="da-DK" sz="1400" b="1" dirty="0"/>
              <a:t>(E)</a:t>
            </a:r>
          </a:p>
        </p:txBody>
      </p:sp>
      <p:sp>
        <p:nvSpPr>
          <p:cNvPr id="7" name="Tekstfelt 6">
            <a:extLst>
              <a:ext uri="{FF2B5EF4-FFF2-40B4-BE49-F238E27FC236}">
                <a16:creationId xmlns:a16="http://schemas.microsoft.com/office/drawing/2014/main" id="{F7855232-137B-36CB-652D-8D4254D18EB5}"/>
              </a:ext>
            </a:extLst>
          </p:cNvPr>
          <p:cNvSpPr txBox="1"/>
          <p:nvPr/>
        </p:nvSpPr>
        <p:spPr>
          <a:xfrm>
            <a:off x="4648665" y="3363259"/>
            <a:ext cx="2370585" cy="215444"/>
          </a:xfrm>
          <a:prstGeom prst="rect">
            <a:avLst/>
          </a:prstGeom>
          <a:noFill/>
        </p:spPr>
        <p:txBody>
          <a:bodyPr wrap="none" lIns="0" tIns="0" rIns="0" bIns="0" rtlCol="0">
            <a:spAutoFit/>
          </a:bodyPr>
          <a:lstStyle/>
          <a:p>
            <a:r>
              <a:rPr lang="da-DK" sz="1400" dirty="0" err="1"/>
              <a:t>TurboDrop</a:t>
            </a:r>
            <a:r>
              <a:rPr lang="da-DK" sz="1400" dirty="0"/>
              <a:t> </a:t>
            </a:r>
            <a:r>
              <a:rPr lang="da-DK" sz="1400" dirty="0" err="1"/>
              <a:t>HiSpeed</a:t>
            </a:r>
            <a:r>
              <a:rPr lang="da-DK" sz="1400" dirty="0"/>
              <a:t> 025 </a:t>
            </a:r>
            <a:r>
              <a:rPr lang="da-DK" sz="1400" b="1" dirty="0"/>
              <a:t>(D)</a:t>
            </a:r>
            <a:r>
              <a:rPr lang="da-DK" sz="1400" dirty="0"/>
              <a:t> </a:t>
            </a:r>
          </a:p>
        </p:txBody>
      </p:sp>
      <p:sp>
        <p:nvSpPr>
          <p:cNvPr id="9" name="Tekstfelt 8">
            <a:extLst>
              <a:ext uri="{FF2B5EF4-FFF2-40B4-BE49-F238E27FC236}">
                <a16:creationId xmlns:a16="http://schemas.microsoft.com/office/drawing/2014/main" id="{D0C4CBCB-6230-0D52-CE49-E95C46474ED9}"/>
              </a:ext>
            </a:extLst>
          </p:cNvPr>
          <p:cNvSpPr txBox="1"/>
          <p:nvPr/>
        </p:nvSpPr>
        <p:spPr>
          <a:xfrm>
            <a:off x="7872248" y="3363259"/>
            <a:ext cx="3141822" cy="215444"/>
          </a:xfrm>
          <a:prstGeom prst="rect">
            <a:avLst/>
          </a:prstGeom>
          <a:noFill/>
        </p:spPr>
        <p:txBody>
          <a:bodyPr wrap="none" lIns="0" tIns="0" rIns="0" bIns="0" rtlCol="0">
            <a:spAutoFit/>
          </a:bodyPr>
          <a:lstStyle/>
          <a:p>
            <a:r>
              <a:rPr lang="da-DK" sz="1400" dirty="0"/>
              <a:t>IDKT 03  kompakt luftinjektionsdyse </a:t>
            </a:r>
            <a:r>
              <a:rPr lang="da-DK" sz="1400" b="1" dirty="0"/>
              <a:t>(D)</a:t>
            </a:r>
          </a:p>
        </p:txBody>
      </p:sp>
      <p:sp>
        <p:nvSpPr>
          <p:cNvPr id="11" name="Tekstfelt 10">
            <a:extLst>
              <a:ext uri="{FF2B5EF4-FFF2-40B4-BE49-F238E27FC236}">
                <a16:creationId xmlns:a16="http://schemas.microsoft.com/office/drawing/2014/main" id="{984BDB02-FD1B-644F-401E-EAD59C45BD80}"/>
              </a:ext>
            </a:extLst>
          </p:cNvPr>
          <p:cNvSpPr txBox="1"/>
          <p:nvPr/>
        </p:nvSpPr>
        <p:spPr>
          <a:xfrm>
            <a:off x="216004" y="6479242"/>
            <a:ext cx="3072188" cy="215444"/>
          </a:xfrm>
          <a:prstGeom prst="rect">
            <a:avLst/>
          </a:prstGeom>
          <a:noFill/>
        </p:spPr>
        <p:txBody>
          <a:bodyPr wrap="none" lIns="0" tIns="0" rIns="0" bIns="0" rtlCol="0">
            <a:spAutoFit/>
          </a:bodyPr>
          <a:lstStyle/>
          <a:p>
            <a:r>
              <a:rPr lang="da-DK" sz="1400" dirty="0"/>
              <a:t>IDTA 03 kompakt luftinjektionsdyse </a:t>
            </a:r>
            <a:r>
              <a:rPr lang="da-DK" sz="1400" b="1" dirty="0"/>
              <a:t>(D)</a:t>
            </a:r>
          </a:p>
        </p:txBody>
      </p:sp>
      <p:sp>
        <p:nvSpPr>
          <p:cNvPr id="13" name="Tekstfelt 12">
            <a:extLst>
              <a:ext uri="{FF2B5EF4-FFF2-40B4-BE49-F238E27FC236}">
                <a16:creationId xmlns:a16="http://schemas.microsoft.com/office/drawing/2014/main" id="{23198DB0-7A82-03A7-B5AF-13156467C171}"/>
              </a:ext>
            </a:extLst>
          </p:cNvPr>
          <p:cNvSpPr txBox="1"/>
          <p:nvPr/>
        </p:nvSpPr>
        <p:spPr>
          <a:xfrm>
            <a:off x="4703841" y="6498177"/>
            <a:ext cx="2130391" cy="215444"/>
          </a:xfrm>
          <a:prstGeom prst="rect">
            <a:avLst/>
          </a:prstGeom>
          <a:noFill/>
        </p:spPr>
        <p:txBody>
          <a:bodyPr wrap="none" lIns="0" tIns="0" rIns="0" bIns="0" rtlCol="0">
            <a:spAutoFit/>
          </a:bodyPr>
          <a:lstStyle/>
          <a:p>
            <a:r>
              <a:rPr lang="da-DK" sz="1400" dirty="0"/>
              <a:t>ID 03 luftinjektionsdyse </a:t>
            </a:r>
            <a:r>
              <a:rPr lang="da-DK" sz="1400" b="1" dirty="0"/>
              <a:t>(E)</a:t>
            </a:r>
          </a:p>
        </p:txBody>
      </p:sp>
      <p:sp>
        <p:nvSpPr>
          <p:cNvPr id="14" name="Tekstfelt 13">
            <a:extLst>
              <a:ext uri="{FF2B5EF4-FFF2-40B4-BE49-F238E27FC236}">
                <a16:creationId xmlns:a16="http://schemas.microsoft.com/office/drawing/2014/main" id="{B13A5637-FDF2-36ED-2D00-27FAA7712E28}"/>
              </a:ext>
            </a:extLst>
          </p:cNvPr>
          <p:cNvSpPr txBox="1"/>
          <p:nvPr/>
        </p:nvSpPr>
        <p:spPr>
          <a:xfrm>
            <a:off x="8043062" y="6498177"/>
            <a:ext cx="3092129" cy="215444"/>
          </a:xfrm>
          <a:prstGeom prst="rect">
            <a:avLst/>
          </a:prstGeom>
          <a:noFill/>
        </p:spPr>
        <p:txBody>
          <a:bodyPr wrap="none" lIns="0" tIns="0" rIns="0" bIns="0" rtlCol="0">
            <a:spAutoFit/>
          </a:bodyPr>
          <a:lstStyle/>
          <a:p>
            <a:r>
              <a:rPr lang="da-DK" sz="1400" dirty="0"/>
              <a:t>IDKT 04 kompakt luftinjektionsdyse </a:t>
            </a:r>
            <a:r>
              <a:rPr lang="da-DK" sz="1400" b="1" dirty="0"/>
              <a:t>(D)</a:t>
            </a:r>
          </a:p>
        </p:txBody>
      </p:sp>
    </p:spTree>
    <p:extLst>
      <p:ext uri="{BB962C8B-B14F-4D97-AF65-F5344CB8AC3E}">
        <p14:creationId xmlns:p14="http://schemas.microsoft.com/office/powerpoint/2010/main" val="9596514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A96ACF-92E0-CB71-210B-ADE521E6CED0}"/>
              </a:ext>
            </a:extLst>
          </p:cNvPr>
          <p:cNvSpPr>
            <a:spLocks noGrp="1"/>
          </p:cNvSpPr>
          <p:nvPr>
            <p:ph type="title"/>
          </p:nvPr>
        </p:nvSpPr>
        <p:spPr>
          <a:xfrm>
            <a:off x="529792" y="305801"/>
            <a:ext cx="9385731" cy="711638"/>
          </a:xfrm>
        </p:spPr>
        <p:txBody>
          <a:bodyPr/>
          <a:lstStyle/>
          <a:p>
            <a:r>
              <a:rPr lang="da-DK" dirty="0"/>
              <a:t>Refleksdyse/lavdrift 025</a:t>
            </a:r>
          </a:p>
        </p:txBody>
      </p:sp>
      <p:pic>
        <p:nvPicPr>
          <p:cNvPr id="5" name="Pladsholder til indhold 4" descr="Et billede, der indeholder udendørs, græs, plante, mark&#10;&#10;Automatisk genereret beskrivelse">
            <a:extLst>
              <a:ext uri="{FF2B5EF4-FFF2-40B4-BE49-F238E27FC236}">
                <a16:creationId xmlns:a16="http://schemas.microsoft.com/office/drawing/2014/main" id="{931C2062-597E-2E91-2416-CB3DECFE108C}"/>
              </a:ext>
            </a:extLst>
          </p:cNvPr>
          <p:cNvPicPr>
            <a:picLocks noGrp="1" noChangeAspect="1"/>
          </p:cNvPicPr>
          <p:nvPr>
            <p:ph sz="quarter" idx="21"/>
          </p:nvPr>
        </p:nvPicPr>
        <p:blipFill>
          <a:blip r:embed="rId3" cstate="screen">
            <a:extLst>
              <a:ext uri="{28A0092B-C50C-407E-A947-70E740481C1C}">
                <a14:useLocalDpi xmlns:a14="http://schemas.microsoft.com/office/drawing/2010/main"/>
              </a:ext>
            </a:extLst>
          </a:blip>
          <a:stretch>
            <a:fillRect/>
          </a:stretch>
        </p:blipFill>
        <p:spPr>
          <a:xfrm>
            <a:off x="0" y="1858296"/>
            <a:ext cx="4040119" cy="2694728"/>
          </a:xfrm>
        </p:spPr>
      </p:pic>
      <p:pic>
        <p:nvPicPr>
          <p:cNvPr id="7" name="Billede 6" descr="Et billede, der indeholder udendørs, græs, vand, jord&#10;&#10;Automatisk genereret beskrivelse">
            <a:extLst>
              <a:ext uri="{FF2B5EF4-FFF2-40B4-BE49-F238E27FC236}">
                <a16:creationId xmlns:a16="http://schemas.microsoft.com/office/drawing/2014/main" id="{34D09554-2FDC-233C-72E4-DD0CDF7F58F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75191" y="1858296"/>
            <a:ext cx="4040030" cy="2694727"/>
          </a:xfrm>
          <a:prstGeom prst="rect">
            <a:avLst/>
          </a:prstGeom>
        </p:spPr>
      </p:pic>
      <p:pic>
        <p:nvPicPr>
          <p:cNvPr id="9" name="Billede 8" descr="Et billede, der indeholder udendørs, græs, vand, landbrugsmaskine&#10;&#10;Automatisk genereret beskrivelse">
            <a:extLst>
              <a:ext uri="{FF2B5EF4-FFF2-40B4-BE49-F238E27FC236}">
                <a16:creationId xmlns:a16="http://schemas.microsoft.com/office/drawing/2014/main" id="{D4D24FD2-3974-75C6-438B-ABC053B706C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150202" y="1858296"/>
            <a:ext cx="4040211" cy="2694789"/>
          </a:xfrm>
          <a:prstGeom prst="rect">
            <a:avLst/>
          </a:prstGeom>
        </p:spPr>
      </p:pic>
      <p:sp>
        <p:nvSpPr>
          <p:cNvPr id="10" name="Tekstfelt 9">
            <a:extLst>
              <a:ext uri="{FF2B5EF4-FFF2-40B4-BE49-F238E27FC236}">
                <a16:creationId xmlns:a16="http://schemas.microsoft.com/office/drawing/2014/main" id="{45834923-4BD1-86EB-E8F2-0E711C7373DC}"/>
              </a:ext>
            </a:extLst>
          </p:cNvPr>
          <p:cNvSpPr txBox="1"/>
          <p:nvPr/>
        </p:nvSpPr>
        <p:spPr>
          <a:xfrm>
            <a:off x="1110705" y="4828504"/>
            <a:ext cx="1538883" cy="369332"/>
          </a:xfrm>
          <a:prstGeom prst="rect">
            <a:avLst/>
          </a:prstGeom>
          <a:noFill/>
        </p:spPr>
        <p:txBody>
          <a:bodyPr wrap="none" lIns="0" tIns="0" rIns="0" bIns="0" rtlCol="0">
            <a:spAutoFit/>
          </a:bodyPr>
          <a:lstStyle/>
          <a:p>
            <a:r>
              <a:rPr lang="da-DK" sz="2400" dirty="0"/>
              <a:t>1,5 bar tryk</a:t>
            </a:r>
          </a:p>
        </p:txBody>
      </p:sp>
      <p:sp>
        <p:nvSpPr>
          <p:cNvPr id="11" name="Tekstfelt 10">
            <a:extLst>
              <a:ext uri="{FF2B5EF4-FFF2-40B4-BE49-F238E27FC236}">
                <a16:creationId xmlns:a16="http://schemas.microsoft.com/office/drawing/2014/main" id="{6E4CBBE3-3C61-3D87-27B2-CC46E5048A7D}"/>
              </a:ext>
            </a:extLst>
          </p:cNvPr>
          <p:cNvSpPr txBox="1"/>
          <p:nvPr/>
        </p:nvSpPr>
        <p:spPr>
          <a:xfrm>
            <a:off x="5260391" y="4828504"/>
            <a:ext cx="1282402" cy="369332"/>
          </a:xfrm>
          <a:prstGeom prst="rect">
            <a:avLst/>
          </a:prstGeom>
          <a:noFill/>
        </p:spPr>
        <p:txBody>
          <a:bodyPr wrap="none" lIns="0" tIns="0" rIns="0" bIns="0" rtlCol="0">
            <a:spAutoFit/>
          </a:bodyPr>
          <a:lstStyle/>
          <a:p>
            <a:r>
              <a:rPr lang="da-DK" sz="2400" dirty="0"/>
              <a:t>3 bar tryk</a:t>
            </a:r>
          </a:p>
        </p:txBody>
      </p:sp>
      <p:sp>
        <p:nvSpPr>
          <p:cNvPr id="12" name="Tekstfelt 11">
            <a:extLst>
              <a:ext uri="{FF2B5EF4-FFF2-40B4-BE49-F238E27FC236}">
                <a16:creationId xmlns:a16="http://schemas.microsoft.com/office/drawing/2014/main" id="{035B7CDB-323E-A948-05CF-5E3C36B30B0B}"/>
              </a:ext>
            </a:extLst>
          </p:cNvPr>
          <p:cNvSpPr txBox="1"/>
          <p:nvPr/>
        </p:nvSpPr>
        <p:spPr>
          <a:xfrm>
            <a:off x="9335492" y="4828504"/>
            <a:ext cx="1282402" cy="369332"/>
          </a:xfrm>
          <a:prstGeom prst="rect">
            <a:avLst/>
          </a:prstGeom>
          <a:noFill/>
        </p:spPr>
        <p:txBody>
          <a:bodyPr wrap="none" lIns="0" tIns="0" rIns="0" bIns="0" rtlCol="0">
            <a:spAutoFit/>
          </a:bodyPr>
          <a:lstStyle/>
          <a:p>
            <a:r>
              <a:rPr lang="da-DK" sz="2400" dirty="0"/>
              <a:t>5 bar tryk</a:t>
            </a:r>
          </a:p>
        </p:txBody>
      </p:sp>
    </p:spTree>
    <p:extLst>
      <p:ext uri="{BB962C8B-B14F-4D97-AF65-F5344CB8AC3E}">
        <p14:creationId xmlns:p14="http://schemas.microsoft.com/office/powerpoint/2010/main" val="13627898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711BC2-C5EC-104C-1E97-0272FB69DA44}"/>
              </a:ext>
            </a:extLst>
          </p:cNvPr>
          <p:cNvSpPr>
            <a:spLocks noGrp="1"/>
          </p:cNvSpPr>
          <p:nvPr>
            <p:ph type="title"/>
          </p:nvPr>
        </p:nvSpPr>
        <p:spPr>
          <a:xfrm>
            <a:off x="529792" y="244997"/>
            <a:ext cx="9385731" cy="711638"/>
          </a:xfrm>
        </p:spPr>
        <p:txBody>
          <a:bodyPr/>
          <a:lstStyle/>
          <a:p>
            <a:r>
              <a:rPr lang="da-DK" sz="2800" dirty="0"/>
              <a:t>TurboDrop HiSpeed 025</a:t>
            </a:r>
          </a:p>
        </p:txBody>
      </p:sp>
      <p:sp>
        <p:nvSpPr>
          <p:cNvPr id="12" name="Tekstfelt 11">
            <a:extLst>
              <a:ext uri="{FF2B5EF4-FFF2-40B4-BE49-F238E27FC236}">
                <a16:creationId xmlns:a16="http://schemas.microsoft.com/office/drawing/2014/main" id="{EF42899A-F44E-765A-BEFA-E4C34FEEA52B}"/>
              </a:ext>
            </a:extLst>
          </p:cNvPr>
          <p:cNvSpPr txBox="1"/>
          <p:nvPr/>
        </p:nvSpPr>
        <p:spPr>
          <a:xfrm>
            <a:off x="1149011" y="5452447"/>
            <a:ext cx="1538883" cy="369332"/>
          </a:xfrm>
          <a:prstGeom prst="rect">
            <a:avLst/>
          </a:prstGeom>
          <a:noFill/>
        </p:spPr>
        <p:txBody>
          <a:bodyPr wrap="none" lIns="0" tIns="0" rIns="0" bIns="0" rtlCol="0">
            <a:spAutoFit/>
          </a:bodyPr>
          <a:lstStyle/>
          <a:p>
            <a:r>
              <a:rPr lang="da-DK" sz="2400" dirty="0"/>
              <a:t>1,5 bar tryk</a:t>
            </a:r>
          </a:p>
        </p:txBody>
      </p:sp>
      <p:pic>
        <p:nvPicPr>
          <p:cNvPr id="14" name="Billede 13" descr="Et billede, der indeholder udendørs, græs, plante, sky&#10;&#10;Automatisk genereret beskrivelse">
            <a:extLst>
              <a:ext uri="{FF2B5EF4-FFF2-40B4-BE49-F238E27FC236}">
                <a16:creationId xmlns:a16="http://schemas.microsoft.com/office/drawing/2014/main" id="{A2967C91-B786-1AA7-2B93-B766C5688CA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1283" y="1174749"/>
            <a:ext cx="4041833" cy="4144857"/>
          </a:xfrm>
          <a:prstGeom prst="rect">
            <a:avLst/>
          </a:prstGeom>
          <a:effectLst/>
        </p:spPr>
      </p:pic>
      <p:pic>
        <p:nvPicPr>
          <p:cNvPr id="16" name="Billede 15" descr="Et billede, der indeholder udendørs, græs, plante, kortklippet/afgrøde/høst/ridepisk&#10;&#10;Automatisk genereret beskrivelse">
            <a:extLst>
              <a:ext uri="{FF2B5EF4-FFF2-40B4-BE49-F238E27FC236}">
                <a16:creationId xmlns:a16="http://schemas.microsoft.com/office/drawing/2014/main" id="{CC68B2E8-7C0C-2F0A-D63B-06A9A323E8A5}"/>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4129015" y="1174749"/>
            <a:ext cx="3943207" cy="4144858"/>
          </a:xfrm>
          <a:prstGeom prst="rect">
            <a:avLst/>
          </a:prstGeom>
          <a:effectLst/>
        </p:spPr>
      </p:pic>
      <p:sp>
        <p:nvSpPr>
          <p:cNvPr id="17" name="Tekstfelt 16">
            <a:extLst>
              <a:ext uri="{FF2B5EF4-FFF2-40B4-BE49-F238E27FC236}">
                <a16:creationId xmlns:a16="http://schemas.microsoft.com/office/drawing/2014/main" id="{AA511023-CF21-D1C8-EBC3-F7B1D75507A1}"/>
              </a:ext>
            </a:extLst>
          </p:cNvPr>
          <p:cNvSpPr txBox="1"/>
          <p:nvPr/>
        </p:nvSpPr>
        <p:spPr>
          <a:xfrm>
            <a:off x="5482929" y="5452447"/>
            <a:ext cx="1282402" cy="369332"/>
          </a:xfrm>
          <a:prstGeom prst="rect">
            <a:avLst/>
          </a:prstGeom>
          <a:noFill/>
        </p:spPr>
        <p:txBody>
          <a:bodyPr wrap="none" lIns="0" tIns="0" rIns="0" bIns="0" rtlCol="0">
            <a:spAutoFit/>
          </a:bodyPr>
          <a:lstStyle/>
          <a:p>
            <a:r>
              <a:rPr lang="da-DK" sz="2400" dirty="0"/>
              <a:t>3 bar tryk</a:t>
            </a:r>
          </a:p>
        </p:txBody>
      </p:sp>
      <p:pic>
        <p:nvPicPr>
          <p:cNvPr id="19" name="Billede 18" descr="Et billede, der indeholder udendørs, græs, plante, landbrugsmaskine&#10;&#10;Automatisk genereret beskrivelse">
            <a:extLst>
              <a:ext uri="{FF2B5EF4-FFF2-40B4-BE49-F238E27FC236}">
                <a16:creationId xmlns:a16="http://schemas.microsoft.com/office/drawing/2014/main" id="{BB43EFE1-A4C5-15A7-568A-B0CC40B6DF83}"/>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8148580" y="1174963"/>
            <a:ext cx="4041834" cy="4144644"/>
          </a:xfrm>
          <a:prstGeom prst="rect">
            <a:avLst/>
          </a:prstGeom>
          <a:effectLst/>
        </p:spPr>
      </p:pic>
      <p:sp>
        <p:nvSpPr>
          <p:cNvPr id="20" name="Tekstfelt 19">
            <a:extLst>
              <a:ext uri="{FF2B5EF4-FFF2-40B4-BE49-F238E27FC236}">
                <a16:creationId xmlns:a16="http://schemas.microsoft.com/office/drawing/2014/main" id="{0448E0CE-0D9A-4020-48C7-3E9137FC30DA}"/>
              </a:ext>
            </a:extLst>
          </p:cNvPr>
          <p:cNvSpPr txBox="1"/>
          <p:nvPr/>
        </p:nvSpPr>
        <p:spPr>
          <a:xfrm>
            <a:off x="9361406" y="5457321"/>
            <a:ext cx="1282402" cy="369332"/>
          </a:xfrm>
          <a:prstGeom prst="rect">
            <a:avLst/>
          </a:prstGeom>
          <a:noFill/>
        </p:spPr>
        <p:txBody>
          <a:bodyPr wrap="none" lIns="0" tIns="0" rIns="0" bIns="0" rtlCol="0">
            <a:spAutoFit/>
          </a:bodyPr>
          <a:lstStyle/>
          <a:p>
            <a:r>
              <a:rPr lang="da-DK" sz="2400" dirty="0"/>
              <a:t>5 bar tryk</a:t>
            </a:r>
          </a:p>
        </p:txBody>
      </p:sp>
    </p:spTree>
    <p:extLst>
      <p:ext uri="{BB962C8B-B14F-4D97-AF65-F5344CB8AC3E}">
        <p14:creationId xmlns:p14="http://schemas.microsoft.com/office/powerpoint/2010/main" val="2044291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1BD1F5-CD7A-71A7-41E0-041E38939D07}"/>
              </a:ext>
            </a:extLst>
          </p:cNvPr>
          <p:cNvSpPr>
            <a:spLocks noGrp="1"/>
          </p:cNvSpPr>
          <p:nvPr>
            <p:ph type="title"/>
          </p:nvPr>
        </p:nvSpPr>
        <p:spPr>
          <a:xfrm>
            <a:off x="529792" y="334829"/>
            <a:ext cx="9385731" cy="711638"/>
          </a:xfrm>
        </p:spPr>
        <p:txBody>
          <a:bodyPr/>
          <a:lstStyle/>
          <a:p>
            <a:r>
              <a:rPr lang="da-DK" dirty="0"/>
              <a:t>IDKT 03</a:t>
            </a:r>
          </a:p>
        </p:txBody>
      </p:sp>
      <p:pic>
        <p:nvPicPr>
          <p:cNvPr id="5" name="Billede 4" descr="Et billede, der indeholder udendørs, græs, plante, jord&#10;&#10;Automatisk genereret beskrivelse">
            <a:extLst>
              <a:ext uri="{FF2B5EF4-FFF2-40B4-BE49-F238E27FC236}">
                <a16:creationId xmlns:a16="http://schemas.microsoft.com/office/drawing/2014/main" id="{34B020A0-2DCA-0928-56FA-AB2626CDFDC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8566" y="1075495"/>
            <a:ext cx="4010967" cy="3957390"/>
          </a:xfrm>
          <a:prstGeom prst="rect">
            <a:avLst/>
          </a:prstGeom>
        </p:spPr>
      </p:pic>
      <p:pic>
        <p:nvPicPr>
          <p:cNvPr id="7" name="Billede 6" descr="Et billede, der indeholder udendørs, græs, vand, jord&#10;&#10;Automatisk genereret beskrivelse">
            <a:extLst>
              <a:ext uri="{FF2B5EF4-FFF2-40B4-BE49-F238E27FC236}">
                <a16:creationId xmlns:a16="http://schemas.microsoft.com/office/drawing/2014/main" id="{637A8E6A-5CB0-995E-C48B-B15090642271}"/>
              </a:ext>
            </a:extLst>
          </p:cNvPr>
          <p:cNvPicPr>
            <a:picLocks noChangeAspect="1"/>
          </p:cNvPicPr>
          <p:nvPr/>
        </p:nvPicPr>
        <p:blipFill>
          <a:blip r:embed="rId4" cstate="screen">
            <a:extLst>
              <a:ext uri="{28A0092B-C50C-407E-A947-70E740481C1C}">
                <a14:useLocalDpi xmlns:a14="http://schemas.microsoft.com/office/drawing/2010/main"/>
              </a:ext>
            </a:extLst>
          </a:blip>
          <a:srcRect b="-1843"/>
          <a:stretch/>
        </p:blipFill>
        <p:spPr>
          <a:xfrm>
            <a:off x="4081897" y="1770742"/>
            <a:ext cx="4151545" cy="3320199"/>
          </a:xfrm>
          <a:prstGeom prst="rect">
            <a:avLst/>
          </a:prstGeom>
        </p:spPr>
      </p:pic>
      <p:sp>
        <p:nvSpPr>
          <p:cNvPr id="10" name="Tekstfelt 9">
            <a:extLst>
              <a:ext uri="{FF2B5EF4-FFF2-40B4-BE49-F238E27FC236}">
                <a16:creationId xmlns:a16="http://schemas.microsoft.com/office/drawing/2014/main" id="{E2D84017-C168-7E94-5FFD-D1F39E0E4535}"/>
              </a:ext>
            </a:extLst>
          </p:cNvPr>
          <p:cNvSpPr txBox="1"/>
          <p:nvPr/>
        </p:nvSpPr>
        <p:spPr>
          <a:xfrm>
            <a:off x="1383498" y="5283130"/>
            <a:ext cx="1538883" cy="369332"/>
          </a:xfrm>
          <a:prstGeom prst="rect">
            <a:avLst/>
          </a:prstGeom>
          <a:noFill/>
        </p:spPr>
        <p:txBody>
          <a:bodyPr wrap="none" lIns="0" tIns="0" rIns="0" bIns="0" rtlCol="0">
            <a:spAutoFit/>
          </a:bodyPr>
          <a:lstStyle/>
          <a:p>
            <a:r>
              <a:rPr lang="da-DK" sz="2400" dirty="0"/>
              <a:t>1,5 bar tryk</a:t>
            </a:r>
          </a:p>
        </p:txBody>
      </p:sp>
      <p:sp>
        <p:nvSpPr>
          <p:cNvPr id="11" name="Tekstfelt 10">
            <a:extLst>
              <a:ext uri="{FF2B5EF4-FFF2-40B4-BE49-F238E27FC236}">
                <a16:creationId xmlns:a16="http://schemas.microsoft.com/office/drawing/2014/main" id="{D5A4D0F3-EEFC-8751-A014-1F9648343A2C}"/>
              </a:ext>
            </a:extLst>
          </p:cNvPr>
          <p:cNvSpPr txBox="1"/>
          <p:nvPr/>
        </p:nvSpPr>
        <p:spPr>
          <a:xfrm>
            <a:off x="5468519" y="5270803"/>
            <a:ext cx="1282402" cy="369332"/>
          </a:xfrm>
          <a:prstGeom prst="rect">
            <a:avLst/>
          </a:prstGeom>
          <a:noFill/>
        </p:spPr>
        <p:txBody>
          <a:bodyPr wrap="none" lIns="0" tIns="0" rIns="0" bIns="0" rtlCol="0">
            <a:spAutoFit/>
          </a:bodyPr>
          <a:lstStyle/>
          <a:p>
            <a:r>
              <a:rPr lang="da-DK" sz="2400" dirty="0"/>
              <a:t>3 bar tryk</a:t>
            </a:r>
          </a:p>
        </p:txBody>
      </p:sp>
      <p:sp>
        <p:nvSpPr>
          <p:cNvPr id="12" name="Tekstfelt 11">
            <a:extLst>
              <a:ext uri="{FF2B5EF4-FFF2-40B4-BE49-F238E27FC236}">
                <a16:creationId xmlns:a16="http://schemas.microsoft.com/office/drawing/2014/main" id="{0AFECBB0-5436-3A5F-31DE-F2C1196E2525}"/>
              </a:ext>
            </a:extLst>
          </p:cNvPr>
          <p:cNvSpPr txBox="1"/>
          <p:nvPr/>
        </p:nvSpPr>
        <p:spPr>
          <a:xfrm>
            <a:off x="9732589" y="5240839"/>
            <a:ext cx="1282402" cy="369332"/>
          </a:xfrm>
          <a:prstGeom prst="rect">
            <a:avLst/>
          </a:prstGeom>
          <a:noFill/>
        </p:spPr>
        <p:txBody>
          <a:bodyPr wrap="none" lIns="0" tIns="0" rIns="0" bIns="0" rtlCol="0">
            <a:spAutoFit/>
          </a:bodyPr>
          <a:lstStyle/>
          <a:p>
            <a:r>
              <a:rPr lang="da-DK" sz="2400" dirty="0"/>
              <a:t>5 bar tryk</a:t>
            </a:r>
          </a:p>
        </p:txBody>
      </p:sp>
      <p:pic>
        <p:nvPicPr>
          <p:cNvPr id="4" name="Billede 3" descr="Et billede, der indeholder udendørs, vand, sky, jord&#10;&#10;Automatisk genereret beskrivelse">
            <a:extLst>
              <a:ext uri="{FF2B5EF4-FFF2-40B4-BE49-F238E27FC236}">
                <a16:creationId xmlns:a16="http://schemas.microsoft.com/office/drawing/2014/main" id="{22A2DD65-C2C9-FE2C-4EFA-94D868F2BEA0}"/>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8291499" y="1773744"/>
            <a:ext cx="3913726" cy="3259142"/>
          </a:xfrm>
          <a:prstGeom prst="rect">
            <a:avLst/>
          </a:prstGeom>
        </p:spPr>
      </p:pic>
    </p:spTree>
    <p:extLst>
      <p:ext uri="{BB962C8B-B14F-4D97-AF65-F5344CB8AC3E}">
        <p14:creationId xmlns:p14="http://schemas.microsoft.com/office/powerpoint/2010/main" val="32562533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ACDAF6-07D0-A8A7-3D12-FBB380DC2922}"/>
              </a:ext>
            </a:extLst>
          </p:cNvPr>
          <p:cNvSpPr>
            <a:spLocks noGrp="1"/>
          </p:cNvSpPr>
          <p:nvPr>
            <p:ph type="title"/>
          </p:nvPr>
        </p:nvSpPr>
        <p:spPr/>
        <p:txBody>
          <a:bodyPr/>
          <a:lstStyle/>
          <a:p>
            <a:r>
              <a:rPr lang="da-DK" dirty="0"/>
              <a:t>IDTA 03</a:t>
            </a:r>
          </a:p>
        </p:txBody>
      </p:sp>
      <p:pic>
        <p:nvPicPr>
          <p:cNvPr id="5" name="Billede 4" descr="Et billede, der indeholder græs, udendørs, plante, kortklippet/afgrøde/høst/ridepisk&#10;&#10;Automatisk genereret beskrivelse">
            <a:extLst>
              <a:ext uri="{FF2B5EF4-FFF2-40B4-BE49-F238E27FC236}">
                <a16:creationId xmlns:a16="http://schemas.microsoft.com/office/drawing/2014/main" id="{65CDCEFB-D451-42C9-701B-57DF453A816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9215" y="1838769"/>
            <a:ext cx="3666412" cy="3207958"/>
          </a:xfrm>
          <a:prstGeom prst="rect">
            <a:avLst/>
          </a:prstGeom>
        </p:spPr>
      </p:pic>
      <p:pic>
        <p:nvPicPr>
          <p:cNvPr id="7" name="Billede 6" descr="Et billede, der indeholder udendørs, græs, fugl, vand&#10;&#10;Automatisk genereret beskrivelse">
            <a:extLst>
              <a:ext uri="{FF2B5EF4-FFF2-40B4-BE49-F238E27FC236}">
                <a16:creationId xmlns:a16="http://schemas.microsoft.com/office/drawing/2014/main" id="{9C631C0D-E9CD-4B03-9AF8-FFDAC5DE4336}"/>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3744639" y="1838769"/>
            <a:ext cx="4235978" cy="3207958"/>
          </a:xfrm>
          <a:prstGeom prst="rect">
            <a:avLst/>
          </a:prstGeom>
        </p:spPr>
      </p:pic>
      <p:sp>
        <p:nvSpPr>
          <p:cNvPr id="12" name="Tekstfelt 11">
            <a:extLst>
              <a:ext uri="{FF2B5EF4-FFF2-40B4-BE49-F238E27FC236}">
                <a16:creationId xmlns:a16="http://schemas.microsoft.com/office/drawing/2014/main" id="{4474AD85-BD7F-37E0-AC20-B78E337C5BD5}"/>
              </a:ext>
            </a:extLst>
          </p:cNvPr>
          <p:cNvSpPr txBox="1"/>
          <p:nvPr/>
        </p:nvSpPr>
        <p:spPr>
          <a:xfrm>
            <a:off x="1016626" y="5298899"/>
            <a:ext cx="1538883" cy="369332"/>
          </a:xfrm>
          <a:prstGeom prst="rect">
            <a:avLst/>
          </a:prstGeom>
          <a:noFill/>
        </p:spPr>
        <p:txBody>
          <a:bodyPr wrap="none" lIns="0" tIns="0" rIns="0" bIns="0" rtlCol="0">
            <a:spAutoFit/>
          </a:bodyPr>
          <a:lstStyle/>
          <a:p>
            <a:r>
              <a:rPr lang="da-DK" sz="2400" dirty="0"/>
              <a:t>1,5 bar tryk</a:t>
            </a:r>
          </a:p>
        </p:txBody>
      </p:sp>
      <p:sp>
        <p:nvSpPr>
          <p:cNvPr id="13" name="Tekstfelt 12">
            <a:extLst>
              <a:ext uri="{FF2B5EF4-FFF2-40B4-BE49-F238E27FC236}">
                <a16:creationId xmlns:a16="http://schemas.microsoft.com/office/drawing/2014/main" id="{D471D320-6186-0473-9E45-0D3D172024EB}"/>
              </a:ext>
            </a:extLst>
          </p:cNvPr>
          <p:cNvSpPr txBox="1"/>
          <p:nvPr/>
        </p:nvSpPr>
        <p:spPr>
          <a:xfrm>
            <a:off x="5229894" y="5308662"/>
            <a:ext cx="1282402" cy="369332"/>
          </a:xfrm>
          <a:prstGeom prst="rect">
            <a:avLst/>
          </a:prstGeom>
          <a:noFill/>
        </p:spPr>
        <p:txBody>
          <a:bodyPr wrap="none" lIns="0" tIns="0" rIns="0" bIns="0" rtlCol="0">
            <a:spAutoFit/>
          </a:bodyPr>
          <a:lstStyle/>
          <a:p>
            <a:r>
              <a:rPr lang="da-DK" sz="2400" dirty="0"/>
              <a:t>3 bar tryk</a:t>
            </a:r>
          </a:p>
        </p:txBody>
      </p:sp>
      <p:sp>
        <p:nvSpPr>
          <p:cNvPr id="14" name="Tekstfelt 13">
            <a:extLst>
              <a:ext uri="{FF2B5EF4-FFF2-40B4-BE49-F238E27FC236}">
                <a16:creationId xmlns:a16="http://schemas.microsoft.com/office/drawing/2014/main" id="{CE1DE993-955D-FB36-20CE-F03AC58EABC5}"/>
              </a:ext>
            </a:extLst>
          </p:cNvPr>
          <p:cNvSpPr txBox="1"/>
          <p:nvPr/>
        </p:nvSpPr>
        <p:spPr>
          <a:xfrm>
            <a:off x="9485062" y="5308662"/>
            <a:ext cx="1282402" cy="369332"/>
          </a:xfrm>
          <a:prstGeom prst="rect">
            <a:avLst/>
          </a:prstGeom>
          <a:noFill/>
        </p:spPr>
        <p:txBody>
          <a:bodyPr wrap="none" lIns="0" tIns="0" rIns="0" bIns="0" rtlCol="0">
            <a:spAutoFit/>
          </a:bodyPr>
          <a:lstStyle/>
          <a:p>
            <a:r>
              <a:rPr lang="da-DK" sz="2400" dirty="0"/>
              <a:t>5 bar tryk</a:t>
            </a:r>
          </a:p>
        </p:txBody>
      </p:sp>
      <p:pic>
        <p:nvPicPr>
          <p:cNvPr id="4" name="Billede 3" descr="Et billede, der indeholder udendørs, græs, fugl, vand&#10;&#10;Automatisk genereret beskrivelse">
            <a:extLst>
              <a:ext uri="{FF2B5EF4-FFF2-40B4-BE49-F238E27FC236}">
                <a16:creationId xmlns:a16="http://schemas.microsoft.com/office/drawing/2014/main" id="{7583E93F-A9B7-F59A-538A-08ED702A316C}"/>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8024446" y="1761067"/>
            <a:ext cx="4182902" cy="3285660"/>
          </a:xfrm>
          <a:prstGeom prst="rect">
            <a:avLst/>
          </a:prstGeom>
        </p:spPr>
      </p:pic>
    </p:spTree>
    <p:extLst>
      <p:ext uri="{BB962C8B-B14F-4D97-AF65-F5344CB8AC3E}">
        <p14:creationId xmlns:p14="http://schemas.microsoft.com/office/powerpoint/2010/main" val="22575442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18C11C-C9B1-3DE2-0B2B-C0B256BAB086}"/>
              </a:ext>
            </a:extLst>
          </p:cNvPr>
          <p:cNvSpPr>
            <a:spLocks noGrp="1"/>
          </p:cNvSpPr>
          <p:nvPr>
            <p:ph type="title"/>
          </p:nvPr>
        </p:nvSpPr>
        <p:spPr/>
        <p:txBody>
          <a:bodyPr/>
          <a:lstStyle/>
          <a:p>
            <a:r>
              <a:rPr lang="da-DK" dirty="0"/>
              <a:t>ID 03</a:t>
            </a:r>
          </a:p>
        </p:txBody>
      </p:sp>
      <p:pic>
        <p:nvPicPr>
          <p:cNvPr id="7" name="Billede 6" descr="Et billede, der indeholder udendørs, græs, plante, sky&#10;&#10;Automatisk genereret beskrivelse">
            <a:extLst>
              <a:ext uri="{FF2B5EF4-FFF2-40B4-BE49-F238E27FC236}">
                <a16:creationId xmlns:a16="http://schemas.microsoft.com/office/drawing/2014/main" id="{C26A9F97-04F8-E188-D6C2-97F8ECBA823A}"/>
              </a:ext>
            </a:extLst>
          </p:cNvPr>
          <p:cNvPicPr>
            <a:picLocks noChangeAspect="1"/>
          </p:cNvPicPr>
          <p:nvPr/>
        </p:nvPicPr>
        <p:blipFill>
          <a:blip r:embed="rId3" cstate="screen">
            <a:extLst>
              <a:ext uri="{28A0092B-C50C-407E-A947-70E740481C1C}">
                <a14:useLocalDpi xmlns:a14="http://schemas.microsoft.com/office/drawing/2010/main"/>
              </a:ext>
            </a:extLst>
          </a:blip>
          <a:srcRect l="-18"/>
          <a:stretch/>
        </p:blipFill>
        <p:spPr>
          <a:xfrm>
            <a:off x="3937008" y="1820332"/>
            <a:ext cx="4030134" cy="2979668"/>
          </a:xfrm>
          <a:prstGeom prst="rect">
            <a:avLst/>
          </a:prstGeom>
        </p:spPr>
      </p:pic>
      <p:sp>
        <p:nvSpPr>
          <p:cNvPr id="10" name="Tekstfelt 9">
            <a:extLst>
              <a:ext uri="{FF2B5EF4-FFF2-40B4-BE49-F238E27FC236}">
                <a16:creationId xmlns:a16="http://schemas.microsoft.com/office/drawing/2014/main" id="{30E5290B-E954-FF50-4E6E-BB7550D8BDC7}"/>
              </a:ext>
            </a:extLst>
          </p:cNvPr>
          <p:cNvSpPr txBox="1"/>
          <p:nvPr/>
        </p:nvSpPr>
        <p:spPr>
          <a:xfrm>
            <a:off x="5229894" y="5071597"/>
            <a:ext cx="1282402" cy="369332"/>
          </a:xfrm>
          <a:prstGeom prst="rect">
            <a:avLst/>
          </a:prstGeom>
          <a:noFill/>
        </p:spPr>
        <p:txBody>
          <a:bodyPr wrap="none" lIns="0" tIns="0" rIns="0" bIns="0" rtlCol="0">
            <a:spAutoFit/>
          </a:bodyPr>
          <a:lstStyle/>
          <a:p>
            <a:r>
              <a:rPr lang="da-DK" sz="2400" dirty="0"/>
              <a:t>3 bar tryk</a:t>
            </a:r>
          </a:p>
        </p:txBody>
      </p:sp>
      <p:sp>
        <p:nvSpPr>
          <p:cNvPr id="11" name="Tekstfelt 10">
            <a:extLst>
              <a:ext uri="{FF2B5EF4-FFF2-40B4-BE49-F238E27FC236}">
                <a16:creationId xmlns:a16="http://schemas.microsoft.com/office/drawing/2014/main" id="{3AA4EC1A-FD53-7516-8D1B-4C12A70825E5}"/>
              </a:ext>
            </a:extLst>
          </p:cNvPr>
          <p:cNvSpPr txBox="1"/>
          <p:nvPr/>
        </p:nvSpPr>
        <p:spPr>
          <a:xfrm>
            <a:off x="1132347" y="5071597"/>
            <a:ext cx="1538883" cy="369332"/>
          </a:xfrm>
          <a:prstGeom prst="rect">
            <a:avLst/>
          </a:prstGeom>
          <a:noFill/>
        </p:spPr>
        <p:txBody>
          <a:bodyPr wrap="none" lIns="0" tIns="0" rIns="0" bIns="0" rtlCol="0">
            <a:spAutoFit/>
          </a:bodyPr>
          <a:lstStyle/>
          <a:p>
            <a:r>
              <a:rPr lang="da-DK" sz="2400" dirty="0"/>
              <a:t>1,5 bar tryk</a:t>
            </a:r>
          </a:p>
        </p:txBody>
      </p:sp>
      <p:sp>
        <p:nvSpPr>
          <p:cNvPr id="12" name="Tekstfelt 11">
            <a:extLst>
              <a:ext uri="{FF2B5EF4-FFF2-40B4-BE49-F238E27FC236}">
                <a16:creationId xmlns:a16="http://schemas.microsoft.com/office/drawing/2014/main" id="{667F9712-A1FC-D829-E0D4-3CBAE1C25336}"/>
              </a:ext>
            </a:extLst>
          </p:cNvPr>
          <p:cNvSpPr txBox="1"/>
          <p:nvPr/>
        </p:nvSpPr>
        <p:spPr>
          <a:xfrm>
            <a:off x="9136007" y="5071597"/>
            <a:ext cx="1282402" cy="369332"/>
          </a:xfrm>
          <a:prstGeom prst="rect">
            <a:avLst/>
          </a:prstGeom>
          <a:noFill/>
        </p:spPr>
        <p:txBody>
          <a:bodyPr wrap="none" lIns="0" tIns="0" rIns="0" bIns="0" rtlCol="0">
            <a:spAutoFit/>
          </a:bodyPr>
          <a:lstStyle/>
          <a:p>
            <a:r>
              <a:rPr lang="da-DK" sz="2400" dirty="0"/>
              <a:t>5 bar tryk</a:t>
            </a:r>
          </a:p>
        </p:txBody>
      </p:sp>
      <p:pic>
        <p:nvPicPr>
          <p:cNvPr id="4" name="Billede 3" descr="Et billede, der indeholder udendørs, græs, landbrugsmaskine, vand&#10;&#10;Automatisk genereret beskrivelse">
            <a:extLst>
              <a:ext uri="{FF2B5EF4-FFF2-40B4-BE49-F238E27FC236}">
                <a16:creationId xmlns:a16="http://schemas.microsoft.com/office/drawing/2014/main" id="{3E8761F5-5469-EE70-E7E2-62DF2A84DA75}"/>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8029575" y="1820333"/>
            <a:ext cx="4150772" cy="2979667"/>
          </a:xfrm>
          <a:prstGeom prst="rect">
            <a:avLst/>
          </a:prstGeom>
        </p:spPr>
      </p:pic>
      <p:pic>
        <p:nvPicPr>
          <p:cNvPr id="8" name="Billede 7" descr="Et billede, der indeholder græs, udendørs, plante, mark&#10;&#10;Automatisk genereret beskrivelse">
            <a:extLst>
              <a:ext uri="{FF2B5EF4-FFF2-40B4-BE49-F238E27FC236}">
                <a16:creationId xmlns:a16="http://schemas.microsoft.com/office/drawing/2014/main" id="{D251297D-9A4E-4E90-1B41-E09FECD6D5B6}"/>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33863" y="1820333"/>
            <a:ext cx="3903132" cy="2979668"/>
          </a:xfrm>
          <a:prstGeom prst="rect">
            <a:avLst/>
          </a:prstGeom>
        </p:spPr>
      </p:pic>
    </p:spTree>
    <p:extLst>
      <p:ext uri="{BB962C8B-B14F-4D97-AF65-F5344CB8AC3E}">
        <p14:creationId xmlns:p14="http://schemas.microsoft.com/office/powerpoint/2010/main" val="11039199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descr="Et billede, der indeholder udendørs, plante, græs, bygning&#10;&#10;Automatisk genereret beskrivelse">
            <a:extLst>
              <a:ext uri="{FF2B5EF4-FFF2-40B4-BE49-F238E27FC236}">
                <a16:creationId xmlns:a16="http://schemas.microsoft.com/office/drawing/2014/main" id="{385C7CD6-7F0F-8E02-1558-BB78A62EE06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0"/>
            <a:ext cx="10281981" cy="6858000"/>
          </a:xfrm>
          <a:prstGeom prst="rect">
            <a:avLst/>
          </a:prstGeom>
        </p:spPr>
      </p:pic>
      <p:sp>
        <p:nvSpPr>
          <p:cNvPr id="2" name="Titel 1">
            <a:extLst>
              <a:ext uri="{FF2B5EF4-FFF2-40B4-BE49-F238E27FC236}">
                <a16:creationId xmlns:a16="http://schemas.microsoft.com/office/drawing/2014/main" id="{909826D8-B5A9-C040-1883-C924F7FF3C6F}"/>
              </a:ext>
            </a:extLst>
          </p:cNvPr>
          <p:cNvSpPr>
            <a:spLocks noGrp="1"/>
          </p:cNvSpPr>
          <p:nvPr>
            <p:ph type="title"/>
          </p:nvPr>
        </p:nvSpPr>
        <p:spPr>
          <a:xfrm>
            <a:off x="8674726" y="23901"/>
            <a:ext cx="9385731" cy="711638"/>
          </a:xfrm>
        </p:spPr>
        <p:txBody>
          <a:bodyPr/>
          <a:lstStyle/>
          <a:p>
            <a:r>
              <a:rPr lang="da-DK" dirty="0"/>
              <a:t>ID 03 ved 8 bar tryk</a:t>
            </a:r>
          </a:p>
        </p:txBody>
      </p:sp>
    </p:spTree>
    <p:extLst>
      <p:ext uri="{BB962C8B-B14F-4D97-AF65-F5344CB8AC3E}">
        <p14:creationId xmlns:p14="http://schemas.microsoft.com/office/powerpoint/2010/main" val="16832542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52D6F1-91D8-9972-ADF3-ABCD410F8440}"/>
              </a:ext>
            </a:extLst>
          </p:cNvPr>
          <p:cNvSpPr>
            <a:spLocks noGrp="1"/>
          </p:cNvSpPr>
          <p:nvPr>
            <p:ph type="title"/>
          </p:nvPr>
        </p:nvSpPr>
        <p:spPr/>
        <p:txBody>
          <a:bodyPr/>
          <a:lstStyle/>
          <a:p>
            <a:r>
              <a:rPr lang="da-DK" dirty="0"/>
              <a:t>IDKT 04</a:t>
            </a:r>
          </a:p>
        </p:txBody>
      </p:sp>
      <p:pic>
        <p:nvPicPr>
          <p:cNvPr id="5" name="Billede 4" descr="Et billede, der indeholder udendørs, græs, jord, sky&#10;&#10;Automatisk genereret beskrivelse">
            <a:extLst>
              <a:ext uri="{FF2B5EF4-FFF2-40B4-BE49-F238E27FC236}">
                <a16:creationId xmlns:a16="http://schemas.microsoft.com/office/drawing/2014/main" id="{477BF14E-1508-6BCF-926C-EE0C2D95F6D8}"/>
              </a:ext>
            </a:extLst>
          </p:cNvPr>
          <p:cNvPicPr>
            <a:picLocks noChangeAspect="1"/>
          </p:cNvPicPr>
          <p:nvPr/>
        </p:nvPicPr>
        <p:blipFill>
          <a:blip r:embed="rId3" cstate="screen">
            <a:extLst>
              <a:ext uri="{28A0092B-C50C-407E-A947-70E740481C1C}">
                <a14:useLocalDpi xmlns:a14="http://schemas.microsoft.com/office/drawing/2010/main"/>
              </a:ext>
            </a:extLst>
          </a:blip>
          <a:srcRect l="-297" r="-1205"/>
          <a:stretch/>
        </p:blipFill>
        <p:spPr>
          <a:xfrm>
            <a:off x="-59267" y="1554163"/>
            <a:ext cx="4181624" cy="3371797"/>
          </a:xfrm>
          <a:prstGeom prst="rect">
            <a:avLst/>
          </a:prstGeom>
        </p:spPr>
      </p:pic>
      <p:pic>
        <p:nvPicPr>
          <p:cNvPr id="7" name="Billede 6" descr="Et billede, der indeholder udendørs, græs, sky, vand&#10;&#10;Automatisk genereret beskrivelse">
            <a:extLst>
              <a:ext uri="{FF2B5EF4-FFF2-40B4-BE49-F238E27FC236}">
                <a16:creationId xmlns:a16="http://schemas.microsoft.com/office/drawing/2014/main" id="{4FA17E11-E7ED-F29F-F8F3-F6AAFC662ED7}"/>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4122357" y="1704345"/>
            <a:ext cx="4072703" cy="3221615"/>
          </a:xfrm>
          <a:prstGeom prst="rect">
            <a:avLst/>
          </a:prstGeom>
        </p:spPr>
      </p:pic>
      <p:pic>
        <p:nvPicPr>
          <p:cNvPr id="9" name="Billede 8" descr="Et billede, der indeholder udendørs, græs, sky, landbrug&#10;&#10;Automatisk genereret beskrivelse">
            <a:extLst>
              <a:ext uri="{FF2B5EF4-FFF2-40B4-BE49-F238E27FC236}">
                <a16:creationId xmlns:a16="http://schemas.microsoft.com/office/drawing/2014/main" id="{2123F6D2-9DB5-F7B7-220B-BBE6B6740841}"/>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8241190" y="1704345"/>
            <a:ext cx="3949678" cy="3221616"/>
          </a:xfrm>
          <a:prstGeom prst="rect">
            <a:avLst/>
          </a:prstGeom>
        </p:spPr>
      </p:pic>
      <p:sp>
        <p:nvSpPr>
          <p:cNvPr id="10" name="Tekstfelt 9">
            <a:extLst>
              <a:ext uri="{FF2B5EF4-FFF2-40B4-BE49-F238E27FC236}">
                <a16:creationId xmlns:a16="http://schemas.microsoft.com/office/drawing/2014/main" id="{588B1614-B6CB-C73B-E875-E3F1E74893D5}"/>
              </a:ext>
            </a:extLst>
          </p:cNvPr>
          <p:cNvSpPr txBox="1"/>
          <p:nvPr/>
        </p:nvSpPr>
        <p:spPr>
          <a:xfrm>
            <a:off x="5088200" y="5245717"/>
            <a:ext cx="1282402" cy="369332"/>
          </a:xfrm>
          <a:prstGeom prst="rect">
            <a:avLst/>
          </a:prstGeom>
          <a:noFill/>
        </p:spPr>
        <p:txBody>
          <a:bodyPr wrap="none" lIns="0" tIns="0" rIns="0" bIns="0" rtlCol="0">
            <a:spAutoFit/>
          </a:bodyPr>
          <a:lstStyle/>
          <a:p>
            <a:r>
              <a:rPr lang="da-DK" sz="2400" dirty="0"/>
              <a:t>3 bar tryk</a:t>
            </a:r>
          </a:p>
        </p:txBody>
      </p:sp>
      <p:sp>
        <p:nvSpPr>
          <p:cNvPr id="11" name="Tekstfelt 10">
            <a:extLst>
              <a:ext uri="{FF2B5EF4-FFF2-40B4-BE49-F238E27FC236}">
                <a16:creationId xmlns:a16="http://schemas.microsoft.com/office/drawing/2014/main" id="{48AFA492-4D5D-DBEA-5C95-DE5AD0D35C73}"/>
              </a:ext>
            </a:extLst>
          </p:cNvPr>
          <p:cNvSpPr txBox="1"/>
          <p:nvPr/>
        </p:nvSpPr>
        <p:spPr>
          <a:xfrm>
            <a:off x="1114554" y="5245717"/>
            <a:ext cx="1538883" cy="369332"/>
          </a:xfrm>
          <a:prstGeom prst="rect">
            <a:avLst/>
          </a:prstGeom>
          <a:noFill/>
        </p:spPr>
        <p:txBody>
          <a:bodyPr wrap="none" lIns="0" tIns="0" rIns="0" bIns="0" rtlCol="0">
            <a:spAutoFit/>
          </a:bodyPr>
          <a:lstStyle/>
          <a:p>
            <a:r>
              <a:rPr lang="da-DK" sz="2400" dirty="0"/>
              <a:t>1,5 bar tryk</a:t>
            </a:r>
          </a:p>
        </p:txBody>
      </p:sp>
      <p:sp>
        <p:nvSpPr>
          <p:cNvPr id="12" name="Tekstfelt 11">
            <a:extLst>
              <a:ext uri="{FF2B5EF4-FFF2-40B4-BE49-F238E27FC236}">
                <a16:creationId xmlns:a16="http://schemas.microsoft.com/office/drawing/2014/main" id="{1F72E8BC-22D5-4407-2389-897E52DEF3F1}"/>
              </a:ext>
            </a:extLst>
          </p:cNvPr>
          <p:cNvSpPr txBox="1"/>
          <p:nvPr/>
        </p:nvSpPr>
        <p:spPr>
          <a:xfrm>
            <a:off x="9510571" y="5245717"/>
            <a:ext cx="1282402" cy="369332"/>
          </a:xfrm>
          <a:prstGeom prst="rect">
            <a:avLst/>
          </a:prstGeom>
          <a:noFill/>
        </p:spPr>
        <p:txBody>
          <a:bodyPr wrap="none" lIns="0" tIns="0" rIns="0" bIns="0" rtlCol="0">
            <a:spAutoFit/>
          </a:bodyPr>
          <a:lstStyle/>
          <a:p>
            <a:r>
              <a:rPr lang="da-DK" sz="2400" dirty="0"/>
              <a:t>5 bar tryk</a:t>
            </a:r>
          </a:p>
        </p:txBody>
      </p:sp>
    </p:spTree>
    <p:extLst>
      <p:ext uri="{BB962C8B-B14F-4D97-AF65-F5344CB8AC3E}">
        <p14:creationId xmlns:p14="http://schemas.microsoft.com/office/powerpoint/2010/main" val="3411739023"/>
      </p:ext>
    </p:extLst>
  </p:cSld>
  <p:clrMapOvr>
    <a:masterClrMapping/>
  </p:clrMapOvr>
</p:sld>
</file>

<file path=ppt/theme/theme1.xml><?xml version="1.0" encoding="utf-8"?>
<a:theme xmlns:a="http://schemas.openxmlformats.org/drawingml/2006/main" name="SEGES Innovation">
  <a:themeElements>
    <a:clrScheme name="SEGES Innovation_23">
      <a:dk1>
        <a:srgbClr val="000000"/>
      </a:dk1>
      <a:lt1>
        <a:sysClr val="window" lastClr="FFFFFF"/>
      </a:lt1>
      <a:dk2>
        <a:srgbClr val="005521"/>
      </a:dk2>
      <a:lt2>
        <a:srgbClr val="CECCBB"/>
      </a:lt2>
      <a:accent1>
        <a:srgbClr val="71AE89"/>
      </a:accent1>
      <a:accent2>
        <a:srgbClr val="48280C"/>
      </a:accent2>
      <a:accent3>
        <a:srgbClr val="7AB6C6"/>
      </a:accent3>
      <a:accent4>
        <a:srgbClr val="904406"/>
      </a:accent4>
      <a:accent5>
        <a:srgbClr val="004363"/>
      </a:accent5>
      <a:accent6>
        <a:srgbClr val="E0AA00"/>
      </a:accent6>
      <a:hlink>
        <a:srgbClr val="004363"/>
      </a:hlink>
      <a:folHlink>
        <a:srgbClr val="00552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solidFill>
            <a:schemeClr val="accent1"/>
          </a:solidFill>
        </a:ln>
      </a:spPr>
      <a:bodyPr rtlCol="0" anchor="ctr"/>
      <a:lstStyle>
        <a:defPPr algn="ctr">
          <a:defRPr sz="14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1400" dirty="0" err="1" smtClean="0"/>
        </a:defPPr>
      </a:lstStyle>
    </a:txDef>
  </a:objectDefaults>
  <a:extraClrSchemeLst/>
  <a:extLst>
    <a:ext uri="{05A4C25C-085E-4340-85A3-A5531E510DB2}">
      <thm15:themeFamily xmlns:thm15="http://schemas.microsoft.com/office/thememl/2012/main" name="SEGES_Innovation_dansk" id="{D6B736AA-E174-427E-BC3F-D664D41E1508}" vid="{93E1C7D2-AA1D-4D60-B9E8-6690AEE2A8EC}"/>
    </a:ext>
  </a:extLst>
</a:theme>
</file>

<file path=ppt/theme/theme2.xml><?xml version="1.0" encoding="utf-8"?>
<a:theme xmlns:a="http://schemas.openxmlformats.org/drawingml/2006/main" name="Office Theme">
  <a:themeElements>
    <a:clrScheme name="SEGES PS">
      <a:dk1>
        <a:srgbClr val="000000"/>
      </a:dk1>
      <a:lt1>
        <a:sysClr val="window" lastClr="FFFFFF"/>
      </a:lt1>
      <a:dk2>
        <a:srgbClr val="005521"/>
      </a:dk2>
      <a:lt2>
        <a:srgbClr val="FFFFFF"/>
      </a:lt2>
      <a:accent1>
        <a:srgbClr val="71AE89"/>
      </a:accent1>
      <a:accent2>
        <a:srgbClr val="00435E"/>
      </a:accent2>
      <a:accent3>
        <a:srgbClr val="CECCBB"/>
      </a:accent3>
      <a:accent4>
        <a:srgbClr val="9DDCF9"/>
      </a:accent4>
      <a:accent5>
        <a:srgbClr val="4B3E31"/>
      </a:accent5>
      <a:accent6>
        <a:srgbClr val="EE6C00"/>
      </a:accent6>
      <a:hlink>
        <a:srgbClr val="00435E"/>
      </a:hlink>
      <a:folHlink>
        <a:srgbClr val="09562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SEGES PS">
      <a:dk1>
        <a:srgbClr val="000000"/>
      </a:dk1>
      <a:lt1>
        <a:sysClr val="window" lastClr="FFFFFF"/>
      </a:lt1>
      <a:dk2>
        <a:srgbClr val="005521"/>
      </a:dk2>
      <a:lt2>
        <a:srgbClr val="FFFFFF"/>
      </a:lt2>
      <a:accent1>
        <a:srgbClr val="71AE89"/>
      </a:accent1>
      <a:accent2>
        <a:srgbClr val="00435E"/>
      </a:accent2>
      <a:accent3>
        <a:srgbClr val="CECCBB"/>
      </a:accent3>
      <a:accent4>
        <a:srgbClr val="9DDCF9"/>
      </a:accent4>
      <a:accent5>
        <a:srgbClr val="4B3E31"/>
      </a:accent5>
      <a:accent6>
        <a:srgbClr val="EE6C00"/>
      </a:accent6>
      <a:hlink>
        <a:srgbClr val="00435E"/>
      </a:hlink>
      <a:folHlink>
        <a:srgbClr val="09562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0</TotalTime>
  <Words>1783</Words>
  <Application>Microsoft Office PowerPoint</Application>
  <PresentationFormat>Brugerdefineret</PresentationFormat>
  <Paragraphs>120</Paragraphs>
  <Slides>14</Slides>
  <Notes>13</Notes>
  <HiddenSlides>0</HiddenSlides>
  <MMClips>0</MMClips>
  <ScaleCrop>false</ScaleCrop>
  <HeadingPairs>
    <vt:vector size="6" baseType="variant">
      <vt:variant>
        <vt:lpstr>Benyttede skrifttyper</vt:lpstr>
      </vt:variant>
      <vt:variant>
        <vt:i4>2</vt:i4>
      </vt:variant>
      <vt:variant>
        <vt:lpstr>Tema</vt:lpstr>
      </vt:variant>
      <vt:variant>
        <vt:i4>1</vt:i4>
      </vt:variant>
      <vt:variant>
        <vt:lpstr>Slidetitler</vt:lpstr>
      </vt:variant>
      <vt:variant>
        <vt:i4>14</vt:i4>
      </vt:variant>
    </vt:vector>
  </HeadingPairs>
  <TitlesOfParts>
    <vt:vector size="17" baseType="lpstr">
      <vt:lpstr>Arial</vt:lpstr>
      <vt:lpstr>LF Press Sans</vt:lpstr>
      <vt:lpstr>SEGES Innovation</vt:lpstr>
      <vt:lpstr>Sprøjteteknik med forskellige dyser og tryk</vt:lpstr>
      <vt:lpstr>Dysetyper: E = enkeltvifte, D= dobbeltvifte</vt:lpstr>
      <vt:lpstr>Refleksdyse/lavdrift 025</vt:lpstr>
      <vt:lpstr>TurboDrop HiSpeed 025</vt:lpstr>
      <vt:lpstr>IDKT 03</vt:lpstr>
      <vt:lpstr>IDTA 03</vt:lpstr>
      <vt:lpstr>ID 03</vt:lpstr>
      <vt:lpstr>ID 03 ved 8 bar tryk</vt:lpstr>
      <vt:lpstr>IDKT 04</vt:lpstr>
      <vt:lpstr>Sammenligning af alle dyser ved 3 bar</vt:lpstr>
      <vt:lpstr>PowerPoint-præsentation</vt:lpstr>
      <vt:lpstr>PowerPoint-præsentation</vt:lpstr>
      <vt:lpstr>PowerPoint-præsentation</vt:lpstr>
      <vt:lpstr>Eksempel på valg af dyser til konventionel hydraulisk marksprøjte</vt:lpstr>
    </vt:vector>
  </TitlesOfParts>
  <Company>SEGES Innovation - Planteværn</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Sprøjteteknik med forskellige dyser og tryk</dc:title>
  <dc:creator>Poul Henning Petersen</dc:creator>
  <cp:lastModifiedBy>Poul Henning Petersen</cp:lastModifiedBy>
  <cp:revision>5</cp:revision>
  <dcterms:created xsi:type="dcterms:W3CDTF">2024-12-03T16:55:28Z</dcterms:created>
  <dcterms:modified xsi:type="dcterms:W3CDTF">2024-12-04T12:47:12Z</dcterms:modified>
</cp:coreProperties>
</file>