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539" r:id="rId3"/>
    <p:sldId id="298" r:id="rId4"/>
    <p:sldId id="359" r:id="rId5"/>
    <p:sldId id="531" r:id="rId6"/>
    <p:sldId id="537" r:id="rId7"/>
    <p:sldId id="538" r:id="rId8"/>
    <p:sldId id="534" r:id="rId9"/>
    <p:sldId id="518" r:id="rId10"/>
    <p:sldId id="519" r:id="rId11"/>
  </p:sldIdLst>
  <p:sldSz cx="9144000" cy="6858000" type="screen4x3"/>
  <p:notesSz cx="6797675" cy="9926638"/>
  <p:defaultTextStyle>
    <a:defPPr>
      <a:defRPr lang="da-DK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CC00"/>
    <a:srgbClr val="006600"/>
    <a:srgbClr val="3F8A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0218" autoAdjust="0"/>
  </p:normalViewPr>
  <p:slideViewPr>
    <p:cSldViewPr>
      <p:cViewPr varScale="1">
        <p:scale>
          <a:sx n="94" d="100"/>
          <a:sy n="94" d="100"/>
        </p:scale>
        <p:origin x="20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95" y="0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077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95" y="9428077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62038CFE-A04D-4C00-B135-00CF9DCB128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7628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95" y="0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089" y="4714835"/>
            <a:ext cx="5437500" cy="44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077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95" y="9428077"/>
            <a:ext cx="2945980" cy="496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5" tIns="45958" rIns="91915" bIns="459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E59508C1-0EE2-490D-9327-A93C20F0F21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36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Væksthussprøjter spænder vidt.</a:t>
            </a:r>
          </a:p>
          <a:p>
            <a:r>
              <a:rPr lang="da-DK" dirty="0"/>
              <a:t>Der findes bomsprøjter (vandret) over borde med eksempelvis potteplanter.</a:t>
            </a:r>
          </a:p>
          <a:p>
            <a:r>
              <a:rPr lang="da-DK" dirty="0"/>
              <a:t>Der findes bomsprøjter (lodret) til behandling af lodrette kulturer som agurk, tomat og andre grøntsager.</a:t>
            </a:r>
          </a:p>
          <a:p>
            <a:r>
              <a:rPr lang="da-DK" dirty="0"/>
              <a:t>Kærresprøjten er en mobil sprøjte, med tank, pumpe og armatur. Den kan enten benyttes med håndholdt lanse eller kobles til en vandret eller lodret sprøjtebom, og give denne væske. </a:t>
            </a:r>
          </a:p>
          <a:p>
            <a:r>
              <a:rPr lang="da-DK" dirty="0"/>
              <a:t>Kærresprøjten kan enten være med en højtrykspumpe eller med en lavtrykspumpe.</a:t>
            </a:r>
          </a:p>
          <a:p>
            <a:r>
              <a:rPr lang="da-DK" dirty="0"/>
              <a:t>Mobile doseringspumper suger en stamopløsning op, og blander i vandet, der typisk bruges til udvanding af mikrobiologiske midler.</a:t>
            </a:r>
          </a:p>
          <a:p>
            <a:r>
              <a:rPr lang="da-DK" dirty="0"/>
              <a:t>Gødningskar kan også anvendes til opblanding og udbringning af mikrobiologiske midler.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805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Afhængig af vandets hårdhed, kan der aflejres kalk på </a:t>
            </a:r>
            <a:r>
              <a:rPr lang="da-DK" dirty="0" err="1"/>
              <a:t>manbranen</a:t>
            </a:r>
            <a:r>
              <a:rPr lang="da-DK" dirty="0"/>
              <a:t> i drypstop samt i mundingen af dyserne. Det kan resultere i at drypstoppene ikke lukker og i at </a:t>
            </a:r>
            <a:r>
              <a:rPr lang="da-DK" dirty="0" err="1"/>
              <a:t>dyseydelsen</a:t>
            </a:r>
            <a:r>
              <a:rPr lang="da-DK" dirty="0"/>
              <a:t> nedsættes.</a:t>
            </a:r>
          </a:p>
          <a:p>
            <a:r>
              <a:rPr lang="da-DK" dirty="0"/>
              <a:t>Brug af mikrobiologiske midler, </a:t>
            </a:r>
            <a:r>
              <a:rPr lang="da-DK" dirty="0" err="1"/>
              <a:t>biostimulanter</a:t>
            </a:r>
            <a:r>
              <a:rPr lang="da-DK" dirty="0"/>
              <a:t> og nogle gødninger kan fedte membranen i drypstoppet til, så disse ikke lukker tæt.</a:t>
            </a:r>
          </a:p>
          <a:p>
            <a:r>
              <a:rPr lang="da-DK" dirty="0"/>
              <a:t>Filter og </a:t>
            </a:r>
            <a:r>
              <a:rPr lang="da-DK" dirty="0" err="1"/>
              <a:t>dysefiltre</a:t>
            </a:r>
            <a:r>
              <a:rPr lang="da-DK" dirty="0"/>
              <a:t> sidder </a:t>
            </a:r>
            <a:r>
              <a:rPr lang="da-DK" u="sng" dirty="0"/>
              <a:t>efter </a:t>
            </a:r>
            <a:r>
              <a:rPr lang="da-DK" dirty="0"/>
              <a:t>manometeret, det er derfor ikke muligt at registrere trykfald som resultat af snavsende / stoppede filtre.</a:t>
            </a:r>
          </a:p>
          <a:p>
            <a:r>
              <a:rPr lang="da-DK" dirty="0"/>
              <a:t>Derfor er hyppig rengøring vigtig.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9355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Hvis sprøjtebommen er monteret med en doseringspumpe, er kalibrering meget vigtig.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Det er denne, der doserer plantebeskyttelsesmidlet.</a:t>
            </a:r>
          </a:p>
          <a:p>
            <a:endParaRPr lang="da-DK" dirty="0"/>
          </a:p>
          <a:p>
            <a:r>
              <a:rPr lang="da-DK" dirty="0"/>
              <a:t>Tjek regelmæssigt </a:t>
            </a:r>
            <a:r>
              <a:rPr lang="da-DK" dirty="0" err="1"/>
              <a:t>dyseydelsen</a:t>
            </a:r>
            <a:r>
              <a:rPr lang="da-DK" dirty="0"/>
              <a:t>, det kan blot være stikprøver henad bommen.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4180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På nogle kærresprøjter er sugefiltret monteret inde i tanken. I så fald skal der monteres et sugefilter </a:t>
            </a:r>
            <a:r>
              <a:rPr lang="da-DK" u="sng" dirty="0"/>
              <a:t>udenfor </a:t>
            </a:r>
            <a:r>
              <a:rPr lang="da-DK" dirty="0"/>
              <a:t>tanken.</a:t>
            </a:r>
          </a:p>
          <a:p>
            <a:r>
              <a:rPr lang="da-DK" dirty="0"/>
              <a:t>Det skal være muligt at tømme alle filtre på sprøjten, uden at tanken tømmes. Hvis der ikke er en kuglehane mellem tank og filtre, skal der monteres en hane.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571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907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6410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/>
              <a:t>Der findes en del løse doseringspumper, som enten anvendes til udbringning af mikrobiologiske midler (eksempelvis </a:t>
            </a:r>
            <a:r>
              <a:rPr lang="da-DK" dirty="0" err="1"/>
              <a:t>Gnatrol</a:t>
            </a:r>
            <a:r>
              <a:rPr lang="da-DK" dirty="0"/>
              <a:t>).</a:t>
            </a:r>
          </a:p>
          <a:p>
            <a:r>
              <a:rPr lang="da-DK" dirty="0"/>
              <a:t>De kan transporteres rundt i gartneriet på et tårn med hjul, em ”</a:t>
            </a:r>
            <a:r>
              <a:rPr lang="da-DK" dirty="0" err="1"/>
              <a:t>sækkevogen</a:t>
            </a:r>
            <a:r>
              <a:rPr lang="da-DK" dirty="0"/>
              <a:t>” eller lignende.</a:t>
            </a:r>
          </a:p>
          <a:p>
            <a:r>
              <a:rPr lang="da-DK" dirty="0"/>
              <a:t>Anvendes de til plantebeskyttelsesmidler, så skal de synes.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4884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9508C1-0EE2-490D-9327-A93C20F0F21D}" type="slidenum">
              <a:rPr lang="da-DK" smtClean="0"/>
              <a:pPr>
                <a:defRPr/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710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08725"/>
            <a:ext cx="2133600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Vandrensning og recirkulering,18. december 2018</a:t>
            </a:r>
            <a:endParaRPr lang="da-DK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2438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975" y="549275"/>
            <a:ext cx="6346825" cy="287338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749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15113" y="549275"/>
            <a:ext cx="2071687" cy="5688013"/>
          </a:xfrm>
          <a:prstGeom prst="rect">
            <a:avLst/>
          </a:prstGeo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95288" y="549275"/>
            <a:ext cx="6067425" cy="5688013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8510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18F3-815A-418A-9B28-B0869C482C8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3568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1F16E-BC01-4497-A6EB-7B073D97EE9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8284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CA203-8B2F-4F23-89FB-760574A4C5F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3864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462F5-BF98-44F0-B541-FFC9A7317F5C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9626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AAE1F-FF78-4C8A-B15B-0A8695A2FA6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9865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2785A-6290-4FA6-B867-29A244489A1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9848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33A1C-5143-4914-BFCD-F4D14CFEC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9265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09778-68F9-4B47-AA12-1B7316DE4252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527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3768" y="1772816"/>
            <a:ext cx="6346825" cy="287338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901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A6507-C178-4558-8062-717511C968B9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9158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8E655-627E-41E2-8B29-7A807B7A3727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6985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08D8F-B7A4-4D7C-9BB0-2A31ED36783F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0899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825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3768" y="1700808"/>
            <a:ext cx="6346825" cy="287338"/>
          </a:xfrm>
          <a:prstGeom prst="rect">
            <a:avLst/>
          </a:prstGeom>
        </p:spPr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95288" y="1125538"/>
            <a:ext cx="4068762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16450" y="1125538"/>
            <a:ext cx="4070350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282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8604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39975" y="549275"/>
            <a:ext cx="6346825" cy="287338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715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365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08725"/>
            <a:ext cx="2133600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Vandrensning og recirkulering,18. december 2018</a:t>
            </a:r>
            <a:endParaRPr lang="da-DK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638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08725"/>
            <a:ext cx="2133600" cy="4127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Vandrensning og recirkulering,18. december 2018</a:t>
            </a:r>
            <a:endParaRPr lang="da-DK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6880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7675" y="6453188"/>
            <a:ext cx="34639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987675" y="238125"/>
            <a:ext cx="575979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da-DK">
              <a:latin typeface="Verdana" pitchFamily="34" charset="0"/>
            </a:endParaRPr>
          </a:p>
          <a:p>
            <a:pPr algn="l">
              <a:spcBef>
                <a:spcPct val="50000"/>
              </a:spcBef>
              <a:defRPr/>
            </a:pPr>
            <a:endParaRPr lang="da-DK">
              <a:latin typeface="Verdana" pitchFamily="34" charset="0"/>
            </a:endParaRPr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125538"/>
            <a:ext cx="8291512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teksttypografierne i masteren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C66FE4A4-2444-40D2-BCC5-ADF7C22C7ED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831" y="266006"/>
            <a:ext cx="2735985" cy="527344"/>
          </a:xfrm>
          <a:prstGeom prst="rect">
            <a:avLst/>
          </a:prstGeom>
        </p:spPr>
      </p:pic>
      <p:cxnSp>
        <p:nvCxnSpPr>
          <p:cNvPr id="7" name="Lige forbindelse 6">
            <a:extLst>
              <a:ext uri="{FF2B5EF4-FFF2-40B4-BE49-F238E27FC236}">
                <a16:creationId xmlns:a16="http://schemas.microsoft.com/office/drawing/2014/main" id="{B410AD30-4CD3-455C-AB33-F1185E7A01B2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957301" y="793349"/>
            <a:ext cx="5688013" cy="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 i masteren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smtClean="0"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/>
            </a:lvl1pPr>
          </a:lstStyle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fld id="{B3F63808-4A5A-4357-AB11-304662B7B70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11404D-6679-FDE2-426F-15569D508A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Vedligehold af væksthussprøjter, kærresprøjter og sprøjter i gartneri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C5C158D-2F71-1F47-4237-1A896974B5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Tekstfelt 1">
            <a:extLst>
              <a:ext uri="{FF2B5EF4-FFF2-40B4-BE49-F238E27FC236}">
                <a16:creationId xmlns:a16="http://schemas.microsoft.com/office/drawing/2014/main" id="{14667351-EEEE-A283-EA62-0AEB1ACCBE8A}"/>
              </a:ext>
            </a:extLst>
          </p:cNvPr>
          <p:cNvSpPr txBox="1"/>
          <p:nvPr/>
        </p:nvSpPr>
        <p:spPr>
          <a:xfrm>
            <a:off x="5148064" y="6237312"/>
            <a:ext cx="361387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400" dirty="0"/>
              <a:t>Udarbejdelse er støttet af Miljøstyrelsen</a:t>
            </a:r>
          </a:p>
        </p:txBody>
      </p:sp>
    </p:spTree>
    <p:extLst>
      <p:ext uri="{BB962C8B-B14F-4D97-AF65-F5344CB8AC3E}">
        <p14:creationId xmlns:p14="http://schemas.microsoft.com/office/powerpoint/2010/main" val="3785649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     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b="1" dirty="0">
                <a:latin typeface="+mj-lt"/>
                <a:cs typeface="Arial" pitchFamily="34" charset="0"/>
              </a:rPr>
              <a:t>Væksthussprøjter dækker over flere typer af sprøjter:</a:t>
            </a:r>
          </a:p>
          <a:p>
            <a:endParaRPr lang="da-DK" sz="1600" b="1" dirty="0">
              <a:latin typeface="+mj-lt"/>
              <a:cs typeface="Arial" pitchFamily="34" charset="0"/>
            </a:endParaRPr>
          </a:p>
          <a:p>
            <a:r>
              <a:rPr lang="da-DK" sz="1800" dirty="0">
                <a:latin typeface="+mj-lt"/>
                <a:cs typeface="Arial" pitchFamily="34" charset="0"/>
              </a:rPr>
              <a:t>Sprøjtebom i væksthus (vandret eller lodret sprøjtebom)</a:t>
            </a:r>
          </a:p>
          <a:p>
            <a:r>
              <a:rPr lang="da-DK" sz="1800" dirty="0">
                <a:latin typeface="+mj-lt"/>
                <a:cs typeface="Arial" pitchFamily="34" charset="0"/>
              </a:rPr>
              <a:t>Kærresprøjte (højtryk eller lavtryk)</a:t>
            </a:r>
          </a:p>
          <a:p>
            <a:r>
              <a:rPr lang="da-DK" sz="1800" dirty="0">
                <a:latin typeface="+mj-lt"/>
                <a:cs typeface="Arial" pitchFamily="34" charset="0"/>
              </a:rPr>
              <a:t>Mobile doseringspumper</a:t>
            </a:r>
          </a:p>
          <a:p>
            <a:r>
              <a:rPr lang="da-DK" sz="1800" dirty="0">
                <a:latin typeface="+mj-lt"/>
                <a:cs typeface="Arial" pitchFamily="34" charset="0"/>
              </a:rPr>
              <a:t>Gødningskar</a:t>
            </a:r>
          </a:p>
          <a:p>
            <a:endParaRPr lang="da-DK" sz="1600" b="1" dirty="0">
              <a:latin typeface="+mj-lt"/>
              <a:cs typeface="Arial" pitchFamily="34" charset="0"/>
            </a:endParaRPr>
          </a:p>
          <a:p>
            <a:endParaRPr lang="da-DK" sz="1600" b="1" dirty="0">
              <a:latin typeface="+mj-lt"/>
              <a:cs typeface="Arial" pitchFamily="34" charset="0"/>
            </a:endParaRPr>
          </a:p>
          <a:p>
            <a:endParaRPr lang="da-DK" sz="1600" dirty="0">
              <a:latin typeface="+mj-lt"/>
              <a:cs typeface="Arial" pitchFamily="34" charset="0"/>
            </a:endParaRPr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12E5C7-63AB-B178-A720-DA7FAA76EA6B}"/>
              </a:ext>
            </a:extLst>
          </p:cNvPr>
          <p:cNvSpPr txBox="1">
            <a:spLocks/>
          </p:cNvSpPr>
          <p:nvPr/>
        </p:nvSpPr>
        <p:spPr>
          <a:xfrm>
            <a:off x="3049711" y="260648"/>
            <a:ext cx="6346825" cy="2873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da-DK" sz="2800" kern="0" dirty="0"/>
              <a:t>Vedligehold - Væksthussprøjter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DD61BF3D-71A8-EF1C-F8C7-3BB2163411D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3728" y="2873789"/>
            <a:ext cx="6869901" cy="386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47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Bomsprøjter i væksthus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b="1" dirty="0" err="1"/>
              <a:t>Bomrør</a:t>
            </a:r>
            <a:r>
              <a:rPr lang="da-DK" sz="1800" b="1" dirty="0"/>
              <a:t>, drypstop og dyser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Bomrøret skal sidder fast og vandret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Rengøring af dyser og drypstop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Rengøring af filtre og </a:t>
            </a:r>
            <a:r>
              <a:rPr lang="da-DK" sz="1600" dirty="0" err="1"/>
              <a:t>dysefiltre</a:t>
            </a:r>
            <a:endParaRPr lang="da-DK" sz="1600" dirty="0"/>
          </a:p>
          <a:p>
            <a:endParaRPr lang="da-DK" sz="1800" dirty="0"/>
          </a:p>
          <a:p>
            <a:r>
              <a:rPr lang="da-DK" sz="1600" dirty="0"/>
              <a:t>Hav en rutine for regelmæssig</a:t>
            </a:r>
          </a:p>
          <a:p>
            <a:r>
              <a:rPr lang="da-DK" sz="1600" dirty="0"/>
              <a:t>rengøring af dyser, filter og drypstop</a:t>
            </a:r>
          </a:p>
          <a:p>
            <a:endParaRPr lang="da-DK" sz="1600" dirty="0"/>
          </a:p>
          <a:p>
            <a:endParaRPr lang="da-DK" sz="1600" dirty="0"/>
          </a:p>
          <a:p>
            <a:r>
              <a:rPr lang="da-DK" sz="1600" dirty="0"/>
              <a:t>I takt med øget brug af </a:t>
            </a:r>
            <a:r>
              <a:rPr lang="da-DK" sz="1600" dirty="0" err="1"/>
              <a:t>biostimulanter</a:t>
            </a:r>
            <a:r>
              <a:rPr lang="da-DK" sz="1600" dirty="0"/>
              <a:t>,</a:t>
            </a:r>
          </a:p>
          <a:p>
            <a:r>
              <a:rPr lang="da-DK" sz="1600" dirty="0"/>
              <a:t>planteekstrakter og lignede kan man </a:t>
            </a:r>
          </a:p>
          <a:p>
            <a:r>
              <a:rPr lang="da-DK" sz="1600" dirty="0"/>
              <a:t>forvente mere snavsede filtre</a:t>
            </a:r>
          </a:p>
          <a:p>
            <a:endParaRPr lang="da-DK" sz="1600" dirty="0"/>
          </a:p>
          <a:p>
            <a:r>
              <a:rPr lang="da-DK" sz="1600" dirty="0"/>
              <a:t>Kalk kan også aflejre sig på pakninger</a:t>
            </a:r>
          </a:p>
          <a:p>
            <a:r>
              <a:rPr lang="da-DK" sz="1600" dirty="0"/>
              <a:t>og andet</a:t>
            </a:r>
          </a:p>
          <a:p>
            <a:endParaRPr lang="da-DK" sz="1800" dirty="0"/>
          </a:p>
          <a:p>
            <a:pPr marL="358775" lvl="0" indent="-358775" defTabSz="957263">
              <a:buClr>
                <a:srgbClr val="C2CD00"/>
              </a:buClr>
              <a:defRPr/>
            </a:pPr>
            <a:endParaRPr lang="da-DK" sz="1800" dirty="0"/>
          </a:p>
          <a:p>
            <a:endParaRPr lang="da-DK" sz="18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6BE0E41-A660-5FFB-A587-A9EC9CD0FD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4242" y="936104"/>
            <a:ext cx="1402254" cy="2492896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B88E383-3D4F-D23A-48F2-425D5D2827E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44008" y="1916832"/>
            <a:ext cx="2952328" cy="1512168"/>
          </a:xfrm>
          <a:prstGeom prst="rect">
            <a:avLst/>
          </a:prstGeom>
        </p:spPr>
      </p:pic>
      <p:pic>
        <p:nvPicPr>
          <p:cNvPr id="7" name="Billede 6" descr="Et billede, der indeholder sodavand, grøn, flaske, plante&#10;&#10;Automatisk genereret beskrivelse">
            <a:extLst>
              <a:ext uri="{FF2B5EF4-FFF2-40B4-BE49-F238E27FC236}">
                <a16:creationId xmlns:a16="http://schemas.microsoft.com/office/drawing/2014/main" id="{D386A598-F407-DEEC-8580-4D7E89B56CC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037235" y="3897501"/>
            <a:ext cx="2284869" cy="1713652"/>
          </a:xfrm>
          <a:prstGeom prst="rect">
            <a:avLst/>
          </a:prstGeom>
        </p:spPr>
      </p:pic>
      <p:pic>
        <p:nvPicPr>
          <p:cNvPr id="9" name="Billede 8" descr="Et billede, der indeholder udendørs, træ, rød&#10;&#10;Automatisk genereret beskrivelse">
            <a:extLst>
              <a:ext uri="{FF2B5EF4-FFF2-40B4-BE49-F238E27FC236}">
                <a16:creationId xmlns:a16="http://schemas.microsoft.com/office/drawing/2014/main" id="{25A225FF-58B0-CE61-5800-B807AFEE6C21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26596" y="3958089"/>
            <a:ext cx="3287216" cy="246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7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Bomsprøjter i væksthus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b="1" dirty="0"/>
              <a:t>Doseringspumpe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Nogle sprøjtebommen har monteret</a:t>
            </a:r>
          </a:p>
          <a:p>
            <a:pPr marL="0" indent="0"/>
            <a:r>
              <a:rPr lang="da-DK" sz="1600" dirty="0"/>
              <a:t>     doseringspumpe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Kontroller regelmæssigt at doserings-</a:t>
            </a:r>
          </a:p>
          <a:p>
            <a:pPr marL="0" indent="0"/>
            <a:r>
              <a:rPr lang="da-DK" sz="1600" dirty="0"/>
              <a:t>     pumpen doserer korrekt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r>
              <a:rPr lang="da-DK" sz="1800" b="1" dirty="0"/>
              <a:t>Kontrol af dyseydelse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 err="1"/>
              <a:t>Dyseydelsen</a:t>
            </a:r>
            <a:r>
              <a:rPr lang="da-DK" sz="1600" dirty="0"/>
              <a:t> måles i </a:t>
            </a:r>
            <a:r>
              <a:rPr lang="da-DK" sz="1600" dirty="0" err="1"/>
              <a:t>målebærger</a:t>
            </a:r>
            <a:r>
              <a:rPr lang="da-DK" sz="1600" dirty="0"/>
              <a:t> 1 minut og sammenlignes med tabelværdien for dysen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 err="1"/>
              <a:t>Dyseydelsen</a:t>
            </a:r>
            <a:r>
              <a:rPr lang="da-DK" sz="1600" dirty="0"/>
              <a:t> må variere +/- 15 % i forhold til tabelværdien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Da det er højværdiafgrøder kan det anbefales at skifte dyser ved mindre afvigelser fra tabelværdien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Om dyser slides eller tilstoppes afhænger meget af hvilke midler der sprøjtes ud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Der sprøjtes sjældent gødning ud, hvorfor dyserne ofte holder længe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800" dirty="0"/>
          </a:p>
          <a:p>
            <a:pPr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  <a:p>
            <a:endParaRPr lang="da-DK" sz="1800" dirty="0"/>
          </a:p>
          <a:p>
            <a:endParaRPr lang="da-DK" sz="1800" dirty="0"/>
          </a:p>
        </p:txBody>
      </p:sp>
      <p:pic>
        <p:nvPicPr>
          <p:cNvPr id="4" name="Billede 3" descr="Et billede, der indeholder bygning, fløjte/pibe/rør, cylinder, udendørs&#10;&#10;Automatisk genereret beskrivelse">
            <a:extLst>
              <a:ext uri="{FF2B5EF4-FFF2-40B4-BE49-F238E27FC236}">
                <a16:creationId xmlns:a16="http://schemas.microsoft.com/office/drawing/2014/main" id="{BCB246B2-9409-9CF3-67DF-B2A62F95D8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6056" y="980729"/>
            <a:ext cx="3779911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80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Kærresprøjter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1655390"/>
          </a:xfrm>
        </p:spPr>
        <p:txBody>
          <a:bodyPr/>
          <a:lstStyle/>
          <a:p>
            <a:r>
              <a:rPr lang="da-DK" sz="1800" b="1" dirty="0"/>
              <a:t>Filtre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Det skal være muligt at rense filtre med tanken fuld af væske, uden at nogen væske lækker (på nær væsken, som er i filterhus og slangetilførsler)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Det kan være at der skal monteres en kuglehane inden filtret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Det kan være der skal monteres et sugefilter udenfor tanken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Tjek og rens regelmæssigt filtrene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  <a:p>
            <a:endParaRPr lang="da-DK" sz="1800" dirty="0"/>
          </a:p>
          <a:p>
            <a:endParaRPr lang="da-DK" sz="1800" dirty="0"/>
          </a:p>
        </p:txBody>
      </p:sp>
      <p:pic>
        <p:nvPicPr>
          <p:cNvPr id="4" name="Billede 3" descr="Et billede, der indeholder jord, udendørs, indkøbsvogn, motor&#10;&#10;Automatisk genereret beskrivelse">
            <a:extLst>
              <a:ext uri="{FF2B5EF4-FFF2-40B4-BE49-F238E27FC236}">
                <a16:creationId xmlns:a16="http://schemas.microsoft.com/office/drawing/2014/main" id="{CAA2376C-2AEF-CD90-2C17-50BAFBF398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0253" y="3312884"/>
            <a:ext cx="4734195" cy="3212460"/>
          </a:xfrm>
          <a:prstGeom prst="rect">
            <a:avLst/>
          </a:prstGeom>
        </p:spPr>
      </p:pic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60BE4D86-0EDB-6A68-092F-22A1CCCD2240}"/>
              </a:ext>
            </a:extLst>
          </p:cNvPr>
          <p:cNvSpPr txBox="1">
            <a:spLocks/>
          </p:cNvSpPr>
          <p:nvPr/>
        </p:nvSpPr>
        <p:spPr bwMode="auto">
          <a:xfrm>
            <a:off x="395288" y="3285778"/>
            <a:ext cx="3312616" cy="2879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endParaRPr lang="da-DK" sz="1800" b="1" kern="0" dirty="0"/>
          </a:p>
          <a:p>
            <a:pPr marL="0" indent="0"/>
            <a:r>
              <a:rPr lang="da-DK" sz="1800" b="1" kern="0" dirty="0"/>
              <a:t>Ekstra sikkerhed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kern="0" dirty="0"/>
              <a:t>Kontrol af dæk er ikke omfattet af syn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kern="0" dirty="0"/>
              <a:t>Kontrollér regelmæssigt dækkenes kvalitet og dæktryk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kern="0" dirty="0"/>
              <a:t>Det øger sikkerheden ved brug</a:t>
            </a:r>
          </a:p>
          <a:p>
            <a:endParaRPr lang="da-DK" sz="1800" kern="0" dirty="0"/>
          </a:p>
        </p:txBody>
      </p:sp>
    </p:spTree>
    <p:extLst>
      <p:ext uri="{BB962C8B-B14F-4D97-AF65-F5344CB8AC3E}">
        <p14:creationId xmlns:p14="http://schemas.microsoft.com/office/powerpoint/2010/main" val="57432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Kærresprøjter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a-DK" sz="1800" b="1" dirty="0"/>
              <a:t>Trykreguleringsventil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/>
              <a:t>Det er ikke altid, at trykket ændres ved brug. Det er derfor vigtigt, regelmæssigt at sikre, at trykreguleringsventilen virker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800" dirty="0"/>
              <a:t>Kan trykket ikke reguleres skal ventilen udskiftes</a:t>
            </a:r>
          </a:p>
          <a:p>
            <a:pPr marL="0" indent="0"/>
            <a:endParaRPr lang="da-DK" sz="1800" dirty="0"/>
          </a:p>
          <a:p>
            <a:pPr marL="0" indent="0"/>
            <a:r>
              <a:rPr lang="da-DK" sz="1800" b="1" dirty="0"/>
              <a:t>Pakninger og fittings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I et væksthus er der ofte betongulv, det er derfor let at se, om en sprøjte er utæt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Skift pakninger og efterspænd fittings ved behov</a:t>
            </a:r>
          </a:p>
          <a:p>
            <a:pPr marL="0" indent="0"/>
            <a:endParaRPr lang="da-DK" sz="1800" dirty="0"/>
          </a:p>
          <a:p>
            <a:pPr marL="0" indent="0"/>
            <a:endParaRPr lang="da-DK" sz="1800" dirty="0"/>
          </a:p>
          <a:p>
            <a:pPr marL="0" indent="0"/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  <a:p>
            <a:endParaRPr lang="da-DK" sz="1800" dirty="0"/>
          </a:p>
          <a:p>
            <a:endParaRPr lang="da-DK" sz="1800" dirty="0"/>
          </a:p>
        </p:txBody>
      </p:sp>
      <p:pic>
        <p:nvPicPr>
          <p:cNvPr id="5" name="Billede 4" descr="Et billede, der indeholder maskine, Bildel, fløjte/pibe/rør, ingeniørarbejde&#10;&#10;Automatisk genereret beskrivelse">
            <a:extLst>
              <a:ext uri="{FF2B5EF4-FFF2-40B4-BE49-F238E27FC236}">
                <a16:creationId xmlns:a16="http://schemas.microsoft.com/office/drawing/2014/main" id="{96FDAF8F-2599-1F1A-15E2-1CA088397AF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8512" y="4221088"/>
            <a:ext cx="4480500" cy="2520281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FC989E9B-3032-9D70-EEA6-4D9985EC702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2240" y="3678074"/>
            <a:ext cx="2077955" cy="3063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1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074F6B16-8E49-3B4C-5EDB-EC0A43CAE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5111750"/>
          </a:xfrm>
        </p:spPr>
        <p:txBody>
          <a:bodyPr/>
          <a:lstStyle/>
          <a:p>
            <a:pPr marL="0" indent="0"/>
            <a:r>
              <a:rPr lang="da-DK" sz="1800" b="1" dirty="0"/>
              <a:t>Håndhold lanse kan bruges med kærresprøjte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Tjek at lansen lukker helt for væsken, når der ikke sprøjtes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Lansen må ikke kunne låses i åben tilstand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0" indent="0"/>
            <a:r>
              <a:rPr lang="da-DK" sz="1800" b="1" dirty="0"/>
              <a:t>Spredebillede på dysen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Vær opmærksom på slidte dyser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1600" dirty="0"/>
              <a:t>Er der striber i sprøjtebilledet skal dyserne skiftes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sz="1600" dirty="0"/>
          </a:p>
          <a:p>
            <a:endParaRPr lang="da-DK" sz="1800" dirty="0"/>
          </a:p>
          <a:p>
            <a:endParaRPr lang="da-DK" sz="1800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1AABB5AA-F7F6-9BE0-B93F-08D2531CBBAA}"/>
              </a:ext>
            </a:extLst>
          </p:cNvPr>
          <p:cNvSpPr txBox="1">
            <a:spLocks/>
          </p:cNvSpPr>
          <p:nvPr/>
        </p:nvSpPr>
        <p:spPr>
          <a:xfrm>
            <a:off x="3049711" y="260648"/>
            <a:ext cx="6346825" cy="2873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da-DK" sz="2800" kern="0"/>
              <a:t>Lanse og dyser</a:t>
            </a:r>
            <a:endParaRPr lang="da-DK" sz="2800" kern="0" dirty="0"/>
          </a:p>
        </p:txBody>
      </p:sp>
      <p:pic>
        <p:nvPicPr>
          <p:cNvPr id="10" name="Billede 9" descr="Et billede, der indeholder værktøj, fløjte/pibe/rør, apparat, jord&#10;&#10;Automatisk genereret beskrivelse">
            <a:extLst>
              <a:ext uri="{FF2B5EF4-FFF2-40B4-BE49-F238E27FC236}">
                <a16:creationId xmlns:a16="http://schemas.microsoft.com/office/drawing/2014/main" id="{A42AEB34-2C8F-DE1C-B069-380C4C7C1B1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478505"/>
            <a:ext cx="4392488" cy="2470775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83D1D367-1EAC-DD07-33A7-7C65E0EDE94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5148064" y="3447001"/>
            <a:ext cx="3456384" cy="329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3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Mobile doseringspumpe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935310"/>
          </a:xfrm>
        </p:spPr>
        <p:txBody>
          <a:bodyPr/>
          <a:lstStyle/>
          <a:p>
            <a:r>
              <a:rPr lang="da-DK" sz="1800" dirty="0"/>
              <a:t>Der findes mobile doseringspumper, som enten bruges til udvanding</a:t>
            </a:r>
          </a:p>
          <a:p>
            <a:r>
              <a:rPr lang="da-DK" sz="1800" dirty="0"/>
              <a:t>eller som kan tilsluttes en sprøjtebom</a:t>
            </a:r>
          </a:p>
          <a:p>
            <a:endParaRPr lang="da-DK" sz="18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A5B32DA-2AFC-89D5-8824-9233B827396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9305" y="1941917"/>
            <a:ext cx="2779407" cy="4941168"/>
          </a:xfrm>
          <a:prstGeom prst="rect">
            <a:avLst/>
          </a:prstGeom>
        </p:spPr>
      </p:pic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FDBEDFC9-FD65-99FA-5350-F6911EE52FFB}"/>
              </a:ext>
            </a:extLst>
          </p:cNvPr>
          <p:cNvSpPr txBox="1">
            <a:spLocks/>
          </p:cNvSpPr>
          <p:nvPr/>
        </p:nvSpPr>
        <p:spPr bwMode="auto">
          <a:xfrm>
            <a:off x="395288" y="1772816"/>
            <a:ext cx="439273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da-DK" sz="1600" kern="0" dirty="0"/>
              <a:t>Der vil være tilkoblinger som er</a:t>
            </a:r>
          </a:p>
          <a:p>
            <a:pPr marL="0" indent="0"/>
            <a:r>
              <a:rPr lang="da-DK" sz="1600" kern="0" dirty="0"/>
              <a:t>     vigtige at holde tætte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kern="0" dirty="0"/>
              <a:t>Skift derfor pakninger og</a:t>
            </a:r>
          </a:p>
          <a:p>
            <a:pPr marL="0" indent="0"/>
            <a:r>
              <a:rPr lang="da-DK" sz="1600" kern="0" dirty="0"/>
              <a:t>     efterspænd fittings ved behov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Kontroller regelmæssigt at doserings-</a:t>
            </a:r>
          </a:p>
          <a:p>
            <a:pPr marL="0" indent="0"/>
            <a:r>
              <a:rPr lang="da-DK" sz="1600" dirty="0"/>
              <a:t>     pumpen dosere korrekt</a:t>
            </a:r>
          </a:p>
          <a:p>
            <a:endParaRPr lang="da-DK" sz="1800" kern="0" dirty="0"/>
          </a:p>
          <a:p>
            <a:endParaRPr lang="da-DK" sz="1800" kern="0" dirty="0"/>
          </a:p>
          <a:p>
            <a:endParaRPr lang="da-DK" sz="1800" kern="0" dirty="0"/>
          </a:p>
          <a:p>
            <a:r>
              <a:rPr lang="da-DK" sz="1800" b="1" kern="0" dirty="0"/>
              <a:t>Ekstra sikkerhed</a:t>
            </a:r>
          </a:p>
          <a:p>
            <a:r>
              <a:rPr lang="da-DK" sz="1600" kern="0" dirty="0"/>
              <a:t>Hvis muligt anbefales det at dunken</a:t>
            </a:r>
          </a:p>
          <a:p>
            <a:r>
              <a:rPr lang="da-DK" sz="1600" kern="0" dirty="0"/>
              <a:t>med plantebeskyttelsesmiddel står i en</a:t>
            </a:r>
          </a:p>
          <a:p>
            <a:r>
              <a:rPr lang="da-DK" sz="1600" kern="0" dirty="0"/>
              <a:t>fastspændt kasse, for at mindske</a:t>
            </a:r>
          </a:p>
          <a:p>
            <a:r>
              <a:rPr lang="da-DK" sz="1600" kern="0" dirty="0"/>
              <a:t>risikoen for spild</a:t>
            </a:r>
          </a:p>
          <a:p>
            <a:endParaRPr lang="da-DK" sz="1800" kern="0" dirty="0"/>
          </a:p>
        </p:txBody>
      </p:sp>
    </p:spTree>
    <p:extLst>
      <p:ext uri="{BB962C8B-B14F-4D97-AF65-F5344CB8AC3E}">
        <p14:creationId xmlns:p14="http://schemas.microsoft.com/office/powerpoint/2010/main" val="4285453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9711" y="260648"/>
            <a:ext cx="6346825" cy="287338"/>
          </a:xfrm>
        </p:spPr>
        <p:txBody>
          <a:bodyPr/>
          <a:lstStyle/>
          <a:p>
            <a:r>
              <a:rPr lang="da-DK" sz="2800" dirty="0"/>
              <a:t>Gødningskar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288" y="1125538"/>
            <a:ext cx="8291512" cy="2159446"/>
          </a:xfrm>
        </p:spPr>
        <p:txBody>
          <a:bodyPr/>
          <a:lstStyle/>
          <a:p>
            <a:r>
              <a:rPr lang="da-DK" sz="1800" dirty="0"/>
              <a:t>Nogle gødningskar anvendes også til opblanding og udbringning af</a:t>
            </a:r>
          </a:p>
          <a:p>
            <a:r>
              <a:rPr lang="da-DK" sz="1800" dirty="0"/>
              <a:t>mikrobiologiske midler, derfor skal de synes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Senest 1. juli 2025 skal gødningskar, der anvendes til udbringning af plantebeskyttelsesmidler være synet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Synsinterval for gødningskar er hvert sjette år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dirty="0"/>
              <a:t>Den endelige vejledning er ikke færdig (januar 2024)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  <a:p>
            <a:pPr>
              <a:buFont typeface="Arial" panose="020B0604020202020204" pitchFamily="34" charset="0"/>
              <a:buChar char="•"/>
            </a:pPr>
            <a:endParaRPr lang="da-DK" sz="1600" dirty="0"/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9988F94E-40C9-6FD2-3F46-AC5107DFBE57}"/>
              </a:ext>
            </a:extLst>
          </p:cNvPr>
          <p:cNvSpPr txBox="1">
            <a:spLocks/>
          </p:cNvSpPr>
          <p:nvPr/>
        </p:nvSpPr>
        <p:spPr bwMode="auto">
          <a:xfrm>
            <a:off x="395288" y="3573810"/>
            <a:ext cx="4464744" cy="244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da-DK" sz="1800" kern="0" dirty="0"/>
              <a:t>Indtil den endelig vejledning er klar: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600" kern="0" dirty="0"/>
              <a:t>Vær opmærksom på at gødningskar snart skal være synet</a:t>
            </a:r>
          </a:p>
          <a:p>
            <a:pPr>
              <a:buFont typeface="Arial" panose="020B0604020202020204" pitchFamily="34" charset="0"/>
              <a:buChar char="•"/>
            </a:pPr>
            <a:endParaRPr lang="da-DK" sz="16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da-DK" sz="1600" kern="0" dirty="0"/>
              <a:t>Vær opmærksom på at tank, sammenkoblinger og slanger er tætte</a:t>
            </a:r>
          </a:p>
          <a:p>
            <a:endParaRPr lang="da-DK" sz="1800" kern="0" dirty="0"/>
          </a:p>
        </p:txBody>
      </p:sp>
      <p:pic>
        <p:nvPicPr>
          <p:cNvPr id="5" name="Billede 4" descr="Et billede, der indeholder fløjte/pibe/rør, jord, gulv, indendørs&#10;&#10;Automatisk genereret beskrivelse">
            <a:extLst>
              <a:ext uri="{FF2B5EF4-FFF2-40B4-BE49-F238E27FC236}">
                <a16:creationId xmlns:a16="http://schemas.microsoft.com/office/drawing/2014/main" id="{EF49BA82-11CB-E414-680F-AB0239319AD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298964" y="4166574"/>
            <a:ext cx="3240000" cy="1822500"/>
          </a:xfrm>
          <a:prstGeom prst="rect">
            <a:avLst/>
          </a:prstGeom>
        </p:spPr>
      </p:pic>
      <p:pic>
        <p:nvPicPr>
          <p:cNvPr id="6" name="Billede 5" descr="Et billede, der indeholder dæk, hjul, Skraldecontainer, cylinder&#10;&#10;Automatisk genereret beskrivelse">
            <a:extLst>
              <a:ext uri="{FF2B5EF4-FFF2-40B4-BE49-F238E27FC236}">
                <a16:creationId xmlns:a16="http://schemas.microsoft.com/office/drawing/2014/main" id="{5C9AD510-3F4B-178D-DD9D-AA0F3B3A1EB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6933555" y="3456384"/>
            <a:ext cx="2094967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088794"/>
      </p:ext>
    </p:extLst>
  </p:cSld>
  <p:clrMapOvr>
    <a:masterClrMapping/>
  </p:clrMapOvr>
</p:sld>
</file>

<file path=ppt/theme/theme1.xml><?xml version="1.0" encoding="utf-8"?>
<a:theme xmlns:a="http://schemas.openxmlformats.org/drawingml/2006/main" name="Tom_Gartnerirådgivningen">
  <a:themeElements>
    <a:clrScheme name="DEG GreenTeam Standard PP skabelon05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G GreenTeam Standard PP skabelon0506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G GreenTeam Standard PP skabelon05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G GreenTeam Standard PP skabelon05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G GreenTeam Standard PP skabelon05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G GreenTeam Standard PP skabelon05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G GreenTeam Standard PP skabelon05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G GreenTeam Standard PP skabelon05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G GreenTeam Standard PP skabelon05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rugerdefineret design">
  <a:themeElements>
    <a:clrScheme name="Brugerdefinere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ugerdefinere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ugerdefinere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ugerdefinere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ugerdefinere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Tom_Gartnerirådgivningen</Template>
  <TotalTime>0</TotalTime>
  <Words>861</Words>
  <Application>Microsoft Office PowerPoint</Application>
  <PresentationFormat>Skærmshow (4:3)</PresentationFormat>
  <Paragraphs>142</Paragraphs>
  <Slides>9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Verdana</vt:lpstr>
      <vt:lpstr>Tom_Gartnerirådgivningen</vt:lpstr>
      <vt:lpstr>Brugerdefineret design</vt:lpstr>
      <vt:lpstr>Vedligehold af væksthussprøjter, kærresprøjter og sprøjter i gartneri</vt:lpstr>
      <vt:lpstr>     </vt:lpstr>
      <vt:lpstr>Bomsprøjter i væksthus</vt:lpstr>
      <vt:lpstr>Bomsprøjter i væksthus</vt:lpstr>
      <vt:lpstr>Kærresprøjter</vt:lpstr>
      <vt:lpstr>Kærresprøjter</vt:lpstr>
      <vt:lpstr>PowerPoint-præsentation</vt:lpstr>
      <vt:lpstr>Mobile doseringspumpe</vt:lpstr>
      <vt:lpstr>Gødningskar</vt:lpstr>
    </vt:vector>
  </TitlesOfParts>
  <Company>Videncentret for Landbrug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Tine Andsager Jensen</dc:creator>
  <cp:lastModifiedBy>Lotte Buchtrup Hornbek</cp:lastModifiedBy>
  <cp:revision>101</cp:revision>
  <cp:lastPrinted>2021-12-14T13:17:24Z</cp:lastPrinted>
  <dcterms:created xsi:type="dcterms:W3CDTF">2011-11-25T09:03:39Z</dcterms:created>
  <dcterms:modified xsi:type="dcterms:W3CDTF">2023-12-19T11:36:54Z</dcterms:modified>
</cp:coreProperties>
</file>